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5" r:id="rId3"/>
    <p:sldId id="296" r:id="rId4"/>
    <p:sldId id="321" r:id="rId5"/>
    <p:sldId id="279" r:id="rId6"/>
    <p:sldId id="278" r:id="rId7"/>
    <p:sldId id="322" r:id="rId8"/>
    <p:sldId id="297" r:id="rId9"/>
    <p:sldId id="323" r:id="rId10"/>
    <p:sldId id="299" r:id="rId11"/>
    <p:sldId id="300" r:id="rId12"/>
    <p:sldId id="301" r:id="rId13"/>
    <p:sldId id="272" r:id="rId14"/>
    <p:sldId id="306" r:id="rId15"/>
    <p:sldId id="308" r:id="rId16"/>
    <p:sldId id="284" r:id="rId17"/>
    <p:sldId id="268" r:id="rId18"/>
    <p:sldId id="302" r:id="rId19"/>
    <p:sldId id="304" r:id="rId20"/>
    <p:sldId id="309" r:id="rId21"/>
    <p:sldId id="312" r:id="rId22"/>
    <p:sldId id="307" r:id="rId23"/>
    <p:sldId id="311" r:id="rId24"/>
    <p:sldId id="310" r:id="rId25"/>
    <p:sldId id="318" r:id="rId26"/>
    <p:sldId id="319" r:id="rId27"/>
    <p:sldId id="324" r:id="rId28"/>
    <p:sldId id="325" r:id="rId29"/>
    <p:sldId id="313" r:id="rId30"/>
    <p:sldId id="281" r:id="rId31"/>
    <p:sldId id="314" r:id="rId32"/>
    <p:sldId id="315" r:id="rId33"/>
    <p:sldId id="316" r:id="rId34"/>
    <p:sldId id="317" r:id="rId35"/>
    <p:sldId id="327" r:id="rId36"/>
    <p:sldId id="320" r:id="rId37"/>
    <p:sldId id="298" r:id="rId38"/>
    <p:sldId id="26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5117" autoAdjust="0"/>
  </p:normalViewPr>
  <p:slideViewPr>
    <p:cSldViewPr snapToGrid="0">
      <p:cViewPr>
        <p:scale>
          <a:sx n="50" d="100"/>
          <a:sy n="50" d="100"/>
        </p:scale>
        <p:origin x="70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cleaned-data-innovations-in-scholarly-communication-survey_def.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What tools/sites do you use to archive/share</a:t>
            </a:r>
            <a:r>
              <a:rPr lang="en-US" baseline="0" dirty="0"/>
              <a:t> publications? (n=20,663)</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681368633268667E-2"/>
          <c:y val="0.11027993537595746"/>
          <c:w val="0.94999495986914684"/>
          <c:h val="0.8381945420367985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'[cleaned-data-innovations-in-scholarly-communication-survey_def.xlsx]Sheet1'!$A$1:$A$6</c:f>
              <c:strCache>
                <c:ptCount val="6"/>
                <c:pt idx="0">
                  <c:v>ResearchGate</c:v>
                </c:pt>
                <c:pt idx="1">
                  <c:v>Institutional Repositories</c:v>
                </c:pt>
                <c:pt idx="2">
                  <c:v>PMC </c:v>
                </c:pt>
                <c:pt idx="3">
                  <c:v>Arxiv</c:v>
                </c:pt>
                <c:pt idx="4">
                  <c:v>SSRN</c:v>
                </c:pt>
                <c:pt idx="5">
                  <c:v>BioRXIV</c:v>
                </c:pt>
              </c:strCache>
            </c:strRef>
          </c:cat>
          <c:val>
            <c:numRef>
              <c:f>'[cleaned-data-innovations-in-scholarly-communication-survey_def.xlsx]Sheet1'!$C$1:$C$6</c:f>
              <c:numCache>
                <c:formatCode>0.0%</c:formatCode>
                <c:ptCount val="6"/>
                <c:pt idx="0">
                  <c:v>0.43546435657939314</c:v>
                </c:pt>
                <c:pt idx="1">
                  <c:v>0.28485699075642451</c:v>
                </c:pt>
                <c:pt idx="2">
                  <c:v>0.11218119343754537</c:v>
                </c:pt>
                <c:pt idx="3">
                  <c:v>7.4964913129748831E-2</c:v>
                </c:pt>
                <c:pt idx="4">
                  <c:v>4.1426704737937373E-2</c:v>
                </c:pt>
                <c:pt idx="5">
                  <c:v>1.0647050283114747E-3</c:v>
                </c:pt>
              </c:numCache>
            </c:numRef>
          </c:val>
        </c:ser>
        <c:dLbls>
          <c:showLegendKey val="0"/>
          <c:showVal val="0"/>
          <c:showCatName val="0"/>
          <c:showSerName val="0"/>
          <c:showPercent val="0"/>
          <c:showBubbleSize val="0"/>
        </c:dLbls>
        <c:gapWidth val="219"/>
        <c:overlap val="-27"/>
        <c:axId val="455371552"/>
        <c:axId val="455369984"/>
      </c:barChart>
      <c:catAx>
        <c:axId val="45537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369984"/>
        <c:crosses val="autoZero"/>
        <c:auto val="1"/>
        <c:lblAlgn val="ctr"/>
        <c:lblOffset val="100"/>
        <c:noMultiLvlLbl val="0"/>
      </c:catAx>
      <c:valAx>
        <c:axId val="455369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371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86569-0C80-4EC3-8CD0-4D53A1D7A346}"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7E9C0-4E41-4305-BA10-29284064C798}" type="slidenum">
              <a:rPr lang="en-US" smtClean="0"/>
              <a:t>‹#›</a:t>
            </a:fld>
            <a:endParaRPr lang="en-US"/>
          </a:p>
        </p:txBody>
      </p:sp>
    </p:spTree>
    <p:extLst>
      <p:ext uri="{BB962C8B-B14F-4D97-AF65-F5344CB8AC3E}">
        <p14:creationId xmlns:p14="http://schemas.microsoft.com/office/powerpoint/2010/main" val="398668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ogle.ca/search?hl=en&amp;lr=&amp;q=harnad%20OR%20Harnad%20OR%20archivangelism+blogurl:http://openaccess.eprints.org/&amp;ie=UTF-8&amp;tbm=blg&amp;tbs=qdr:m&amp;num=100&amp;c2coff=1&amp;safe=active#c2coff=1&amp;hl=en&amp;lr=&amp;q=button+blogurl:http%3A%2F%2Fopenaccess.eprints.org%2F&amp;safe=active&amp;tbm=bl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lus.google.com/10158476314472871658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lus.google.com/10158476314472871658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SG" sz="1200" b="0" i="0" u="none" strike="noStrike" kern="1200" dirty="0" smtClean="0">
                <a:solidFill>
                  <a:schemeClr val="tx1"/>
                </a:solidFill>
                <a:effectLst/>
                <a:latin typeface="+mn-lt"/>
                <a:ea typeface="+mn-ea"/>
                <a:cs typeface="+mn-cs"/>
              </a:rPr>
              <a:t> </a:t>
            </a:r>
            <a:endParaRPr lang="en-SG" b="0" dirty="0" smtClean="0">
              <a:effectLst/>
            </a:endParaRPr>
          </a:p>
        </p:txBody>
      </p:sp>
      <p:sp>
        <p:nvSpPr>
          <p:cNvPr id="4" name="Slide Number Placeholder 3"/>
          <p:cNvSpPr>
            <a:spLocks noGrp="1"/>
          </p:cNvSpPr>
          <p:nvPr>
            <p:ph type="sldNum" sz="quarter" idx="10"/>
          </p:nvPr>
        </p:nvSpPr>
        <p:spPr/>
        <p:txBody>
          <a:bodyPr/>
          <a:lstStyle/>
          <a:p>
            <a:fld id="{BEC7E9C0-4E41-4305-BA10-29284064C798}" type="slidenum">
              <a:rPr lang="en-US" smtClean="0"/>
              <a:t>2</a:t>
            </a:fld>
            <a:endParaRPr lang="en-US"/>
          </a:p>
        </p:txBody>
      </p:sp>
    </p:spTree>
    <p:extLst>
      <p:ext uri="{BB962C8B-B14F-4D97-AF65-F5344CB8AC3E}">
        <p14:creationId xmlns:p14="http://schemas.microsoft.com/office/powerpoint/2010/main" val="355515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reasons – commercial, </a:t>
            </a:r>
            <a:r>
              <a:rPr lang="en-US" baseline="0" dirty="0" err="1" smtClean="0"/>
              <a:t>spammy</a:t>
            </a:r>
            <a:r>
              <a:rPr lang="en-US" baseline="0" dirty="0" smtClean="0"/>
              <a:t>, not exportable, but uncertain future</a:t>
            </a:r>
          </a:p>
          <a:p>
            <a:endParaRPr lang="en-US" baseline="0" dirty="0" smtClean="0"/>
          </a:p>
          <a:p>
            <a:r>
              <a:rPr lang="en-US" baseline="0" dirty="0" smtClean="0"/>
              <a:t>Will academia.edu, RG become too big to fail like Facebook ?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14</a:t>
            </a:fld>
            <a:endParaRPr lang="en-US"/>
          </a:p>
        </p:txBody>
      </p:sp>
    </p:spTree>
    <p:extLst>
      <p:ext uri="{BB962C8B-B14F-4D97-AF65-F5344CB8AC3E}">
        <p14:creationId xmlns:p14="http://schemas.microsoft.com/office/powerpoint/2010/main" val="362478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smtClean="0"/>
              <a:t>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16</a:t>
            </a:fld>
            <a:endParaRPr lang="en-US"/>
          </a:p>
        </p:txBody>
      </p:sp>
    </p:spTree>
    <p:extLst>
      <p:ext uri="{BB962C8B-B14F-4D97-AF65-F5344CB8AC3E}">
        <p14:creationId xmlns:p14="http://schemas.microsoft.com/office/powerpoint/2010/main" val="4248522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18</a:t>
            </a:fld>
            <a:endParaRPr lang="en-US"/>
          </a:p>
        </p:txBody>
      </p:sp>
    </p:spTree>
    <p:extLst>
      <p:ext uri="{BB962C8B-B14F-4D97-AF65-F5344CB8AC3E}">
        <p14:creationId xmlns:p14="http://schemas.microsoft.com/office/powerpoint/2010/main" val="1549425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19</a:t>
            </a:fld>
            <a:endParaRPr lang="en-US"/>
          </a:p>
        </p:txBody>
      </p:sp>
    </p:spTree>
    <p:extLst>
      <p:ext uri="{BB962C8B-B14F-4D97-AF65-F5344CB8AC3E}">
        <p14:creationId xmlns:p14="http://schemas.microsoft.com/office/powerpoint/2010/main" val="138798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20</a:t>
            </a:fld>
            <a:endParaRPr lang="en-US"/>
          </a:p>
        </p:txBody>
      </p:sp>
    </p:spTree>
    <p:extLst>
      <p:ext uri="{BB962C8B-B14F-4D97-AF65-F5344CB8AC3E}">
        <p14:creationId xmlns:p14="http://schemas.microsoft.com/office/powerpoint/2010/main" val="391294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Centralized</a:t>
            </a:r>
            <a:r>
              <a:rPr lang="en-US" baseline="0" dirty="0" smtClean="0"/>
              <a:t> vulnerable to be purchased/taken down.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21</a:t>
            </a:fld>
            <a:endParaRPr lang="en-US"/>
          </a:p>
        </p:txBody>
      </p:sp>
    </p:spTree>
    <p:extLst>
      <p:ext uri="{BB962C8B-B14F-4D97-AF65-F5344CB8AC3E}">
        <p14:creationId xmlns:p14="http://schemas.microsoft.com/office/powerpoint/2010/main" val="65249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Irs</a:t>
            </a:r>
            <a:r>
              <a:rPr lang="en-US" sz="1200" b="0" i="0" kern="1200" dirty="0" smtClean="0">
                <a:solidFill>
                  <a:schemeClr val="tx1"/>
                </a:solidFill>
                <a:effectLst/>
                <a:latin typeface="+mn-lt"/>
                <a:ea typeface="+mn-ea"/>
                <a:cs typeface="+mn-cs"/>
              </a:rPr>
              <a:t> alone,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siloed</a:t>
            </a:r>
            <a:r>
              <a:rPr lang="en-US" sz="1200" b="0" i="0" kern="1200" baseline="0" dirty="0" smtClean="0">
                <a:solidFill>
                  <a:schemeClr val="tx1"/>
                </a:solidFill>
                <a:effectLst/>
                <a:latin typeface="+mn-lt"/>
                <a:ea typeface="+mn-ea"/>
                <a:cs typeface="+mn-cs"/>
              </a:rPr>
              <a:t> are almost useless, you can’t aggregate to compare across institutions. No mass.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BASE, CORE, Share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Only digital commons network…</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22</a:t>
            </a:fld>
            <a:endParaRPr lang="en-US"/>
          </a:p>
        </p:txBody>
      </p:sp>
    </p:spTree>
    <p:extLst>
      <p:ext uri="{BB962C8B-B14F-4D97-AF65-F5344CB8AC3E}">
        <p14:creationId xmlns:p14="http://schemas.microsoft.com/office/powerpoint/2010/main" val="1232968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Crow, </a:t>
            </a:r>
            <a:r>
              <a:rPr lang="en-US" sz="1200" kern="1200" dirty="0" err="1" smtClean="0">
                <a:solidFill>
                  <a:schemeClr val="tx1"/>
                </a:solidFill>
                <a:effectLst/>
                <a:latin typeface="+mn-lt"/>
                <a:ea typeface="+mn-ea"/>
                <a:cs typeface="+mn-cs"/>
              </a:rPr>
              <a:t>Raym</a:t>
            </a:r>
            <a:r>
              <a:rPr lang="en-US" sz="1200" kern="1200" dirty="0" smtClean="0">
                <a:solidFill>
                  <a:schemeClr val="tx1"/>
                </a:solidFill>
                <a:effectLst/>
                <a:latin typeface="+mn-lt"/>
                <a:ea typeface="+mn-ea"/>
                <a:cs typeface="+mn-cs"/>
              </a:rPr>
              <a:t>.  “The Case for Institutional Repositories: A SPARC Position Paper,” SPARC, 	2002.  Accessed August 5, 2016, 	https://ils.unc.edu/courses/2015_fall/inls700_001/Readings/Crow2002-	CaseforInstitutionalRepositoriesSPARCPaper.pdf.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Lynch, Clifford.  “Institutional Repositories: Essential Infrastructure for Scholarship in the 	Digital Age,” </a:t>
            </a:r>
            <a:r>
              <a:rPr lang="en-US" sz="1200" i="1" kern="1200" dirty="0" smtClean="0">
                <a:solidFill>
                  <a:schemeClr val="tx1"/>
                </a:solidFill>
                <a:effectLst/>
                <a:latin typeface="+mn-lt"/>
                <a:ea typeface="+mn-ea"/>
                <a:cs typeface="+mn-cs"/>
              </a:rPr>
              <a:t>ARL Bimonthly Report</a:t>
            </a:r>
            <a:r>
              <a:rPr lang="en-US" sz="1200" kern="1200" dirty="0" smtClean="0">
                <a:solidFill>
                  <a:schemeClr val="tx1"/>
                </a:solidFill>
                <a:effectLst/>
                <a:latin typeface="+mn-lt"/>
                <a:ea typeface="+mn-ea"/>
                <a:cs typeface="+mn-cs"/>
              </a:rPr>
              <a:t> 226 (February 2003), 1-7.  Accessed August 5, 	2016.  http://www.arl.org/component/content/article/6/1229. </a:t>
            </a:r>
          </a:p>
          <a:p>
            <a:endParaRPr lang="en-US" dirty="0" smtClean="0"/>
          </a:p>
          <a:p>
            <a:endParaRPr lang="en-US" dirty="0" smtClean="0"/>
          </a:p>
          <a:p>
            <a:endParaRPr lang="en-US" dirty="0" smtClean="0"/>
          </a:p>
          <a:p>
            <a:r>
              <a:rPr lang="en-US" dirty="0" smtClean="0"/>
              <a:t>Discrete analysis</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26</a:t>
            </a:fld>
            <a:endParaRPr lang="en-US"/>
          </a:p>
        </p:txBody>
      </p:sp>
    </p:spTree>
    <p:extLst>
      <p:ext uri="{BB962C8B-B14F-4D97-AF65-F5344CB8AC3E}">
        <p14:creationId xmlns:p14="http://schemas.microsoft.com/office/powerpoint/2010/main" val="502813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COAR gets their way. </a:t>
            </a:r>
            <a:r>
              <a:rPr lang="en-US" dirty="0" err="1" smtClean="0"/>
              <a:t>Interopertability</a:t>
            </a:r>
            <a:r>
              <a:rPr lang="en-US" dirty="0" smtClean="0"/>
              <a:t>.</a:t>
            </a:r>
            <a:r>
              <a:rPr lang="en-US" baseline="0" dirty="0" smtClean="0"/>
              <a:t> Until Green OA reaches a high enough %, and publishers start to lengthen embargos… </a:t>
            </a:r>
            <a:r>
              <a:rPr lang="en-US" sz="1200" b="0" i="0" u="sng" kern="1200" dirty="0" smtClean="0">
                <a:solidFill>
                  <a:schemeClr val="tx1"/>
                </a:solidFill>
                <a:effectLst/>
                <a:latin typeface="+mn-lt"/>
                <a:ea typeface="+mn-ea"/>
                <a:cs typeface="+mn-cs"/>
                <a:hlinkClick r:id="rId3"/>
              </a:rPr>
              <a:t>request-a-copy Button</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27</a:t>
            </a:fld>
            <a:endParaRPr lang="en-US"/>
          </a:p>
        </p:txBody>
      </p:sp>
    </p:spTree>
    <p:extLst>
      <p:ext uri="{BB962C8B-B14F-4D97-AF65-F5344CB8AC3E}">
        <p14:creationId xmlns:p14="http://schemas.microsoft.com/office/powerpoint/2010/main" val="2517328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28</a:t>
            </a:fld>
            <a:endParaRPr lang="en-US"/>
          </a:p>
        </p:txBody>
      </p:sp>
    </p:spTree>
    <p:extLst>
      <p:ext uri="{BB962C8B-B14F-4D97-AF65-F5344CB8AC3E}">
        <p14:creationId xmlns:p14="http://schemas.microsoft.com/office/powerpoint/2010/main" val="166776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3</a:t>
            </a:fld>
            <a:endParaRPr lang="en-US"/>
          </a:p>
        </p:txBody>
      </p:sp>
    </p:spTree>
    <p:extLst>
      <p:ext uri="{BB962C8B-B14F-4D97-AF65-F5344CB8AC3E}">
        <p14:creationId xmlns:p14="http://schemas.microsoft.com/office/powerpoint/2010/main" val="334308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with mandates we are struggling… MIT boasts 44% of output captured. </a:t>
            </a:r>
            <a:r>
              <a:rPr lang="en-US" dirty="0" err="1" smtClean="0"/>
              <a:t>Unviersity</a:t>
            </a:r>
            <a:r>
              <a:rPr lang="en-US" dirty="0" smtClean="0"/>
              <a:t> of Nebraska</a:t>
            </a:r>
            <a:r>
              <a:rPr lang="en-US" baseline="0" dirty="0" smtClean="0"/>
              <a:t> has 40% faculty participant rate</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29</a:t>
            </a:fld>
            <a:endParaRPr lang="en-US"/>
          </a:p>
        </p:txBody>
      </p:sp>
    </p:spTree>
    <p:extLst>
      <p:ext uri="{BB962C8B-B14F-4D97-AF65-F5344CB8AC3E}">
        <p14:creationId xmlns:p14="http://schemas.microsoft.com/office/powerpoint/2010/main" val="3110348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35</a:t>
            </a:fld>
            <a:endParaRPr lang="en-US"/>
          </a:p>
        </p:txBody>
      </p:sp>
    </p:spTree>
    <p:extLst>
      <p:ext uri="{BB962C8B-B14F-4D97-AF65-F5344CB8AC3E}">
        <p14:creationId xmlns:p14="http://schemas.microsoft.com/office/powerpoint/2010/main" val="248177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6</a:t>
            </a:fld>
            <a:endParaRPr lang="en-US"/>
          </a:p>
        </p:txBody>
      </p:sp>
    </p:spTree>
    <p:extLst>
      <p:ext uri="{BB962C8B-B14F-4D97-AF65-F5344CB8AC3E}">
        <p14:creationId xmlns:p14="http://schemas.microsoft.com/office/powerpoint/2010/main" val="527504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 of open access repositories mandates and policies – mandates are worldwide</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7</a:t>
            </a:fld>
            <a:endParaRPr lang="en-US"/>
          </a:p>
        </p:txBody>
      </p:sp>
    </p:spTree>
    <p:extLst>
      <p:ext uri="{BB962C8B-B14F-4D97-AF65-F5344CB8AC3E}">
        <p14:creationId xmlns:p14="http://schemas.microsoft.com/office/powerpoint/2010/main" val="17502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tooltip="author profile"/>
              </a:rPr>
              <a:t>Eric Van de </a:t>
            </a:r>
            <a:r>
              <a:rPr lang="en-US" sz="1200" b="0" i="0" u="none" strike="noStrike" kern="1200" dirty="0" err="1" smtClean="0">
                <a:solidFill>
                  <a:schemeClr val="tx1"/>
                </a:solidFill>
                <a:effectLst/>
                <a:latin typeface="+mn-lt"/>
                <a:ea typeface="+mn-ea"/>
                <a:cs typeface="+mn-cs"/>
                <a:hlinkClick r:id="rId3" tooltip="author profile"/>
              </a:rPr>
              <a:t>Velde</a:t>
            </a:r>
            <a:r>
              <a:rPr lang="en-US" sz="1200" b="0" i="0" u="none" strike="noStrike" kern="1200" dirty="0" smtClean="0">
                <a:solidFill>
                  <a:schemeClr val="tx1"/>
                </a:solidFill>
                <a:effectLst/>
                <a:latin typeface="+mn-lt"/>
                <a:ea typeface="+mn-ea"/>
                <a:cs typeface="+mn-cs"/>
                <a:hlinkClick r:id="rId3" tooltip="author profile"/>
              </a:rPr>
              <a:t> </a:t>
            </a:r>
            <a:r>
              <a:rPr lang="en-US" sz="1200" b="0" i="0" u="none" strike="noStrike" kern="1200" dirty="0" smtClean="0">
                <a:solidFill>
                  <a:schemeClr val="tx1"/>
                </a:solidFill>
                <a:effectLst/>
                <a:latin typeface="+mn-lt"/>
                <a:ea typeface="+mn-ea"/>
                <a:cs typeface="+mn-cs"/>
              </a:rPr>
              <a:t> </a:t>
            </a:r>
            <a:r>
              <a:rPr lang="en-SG" sz="1200" b="0" i="0" kern="1200" dirty="0" smtClean="0">
                <a:solidFill>
                  <a:schemeClr val="tx1"/>
                </a:solidFill>
                <a:effectLst/>
                <a:latin typeface="+mn-lt"/>
                <a:ea typeface="+mn-ea"/>
                <a:cs typeface="+mn-cs"/>
              </a:rPr>
              <a:t>The Institutional Repository (IR) is obsolete. Its flawed foundation cannot be repaired. The IR must be phased out and replaced with viable alternatives. I believed in IRs. I advocated for IRs. The IR is not equivalent with Green Open Access. The IR is only one possible implementation of Green OA. With the IR at a dead end, Green OA must pivot towards alternatives that have viable paths forward: personal repositories, disciplinary repositories, social networks, and innovative combinations of all three.</a:t>
            </a:r>
          </a:p>
          <a:p>
            <a:endParaRPr lang="en-SG"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Richard </a:t>
            </a:r>
            <a:r>
              <a:rPr lang="en-US" sz="1200" b="0" i="0" kern="1200" dirty="0" err="1" smtClean="0">
                <a:solidFill>
                  <a:schemeClr val="tx1"/>
                </a:solidFill>
                <a:effectLst/>
                <a:latin typeface="+mn-lt"/>
                <a:ea typeface="+mn-ea"/>
                <a:cs typeface="+mn-cs"/>
              </a:rPr>
              <a:t>Poynder</a:t>
            </a:r>
            <a:r>
              <a:rPr lang="en-US" sz="1200" b="0" i="0" kern="1200" dirty="0" smtClean="0">
                <a:solidFill>
                  <a:schemeClr val="tx1"/>
                </a:solidFill>
                <a:effectLst/>
                <a:latin typeface="+mn-lt"/>
                <a:ea typeface="+mn-ea"/>
                <a:cs typeface="+mn-cs"/>
              </a:rPr>
              <a:t> </a:t>
            </a:r>
            <a:r>
              <a:rPr lang="en-SG" sz="1200" b="0" i="0" kern="1200" dirty="0" smtClean="0">
                <a:solidFill>
                  <a:schemeClr val="tx1"/>
                </a:solidFill>
                <a:effectLst/>
                <a:latin typeface="+mn-lt"/>
                <a:ea typeface="+mn-ea"/>
                <a:cs typeface="+mn-cs"/>
              </a:rPr>
              <a:t>So while the OA movement may now appear unstoppable there is a growing sense that both the institutional repository and green OA have lost their way. It is not hard to see why. Not only are most researchers unwilling to self-archive their papers, but they remain sceptical about open access per se. Consequently, despite a flood of OA mandates being introduced by funders and institutions, most IRs remain half empty. What content they do contain often consists of no more than the bibliographic details of papers rather than the full text.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8</a:t>
            </a:fld>
            <a:endParaRPr lang="en-US"/>
          </a:p>
        </p:txBody>
      </p:sp>
    </p:spTree>
    <p:extLst>
      <p:ext uri="{BB962C8B-B14F-4D97-AF65-F5344CB8AC3E}">
        <p14:creationId xmlns:p14="http://schemas.microsoft.com/office/powerpoint/2010/main" val="1201403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tooltip="author profile"/>
              </a:rPr>
              <a:t>Eric Van de </a:t>
            </a:r>
            <a:r>
              <a:rPr lang="en-US" sz="1200" b="0" i="0" u="none" strike="noStrike" kern="1200" dirty="0" err="1" smtClean="0">
                <a:solidFill>
                  <a:schemeClr val="tx1"/>
                </a:solidFill>
                <a:effectLst/>
                <a:latin typeface="+mn-lt"/>
                <a:ea typeface="+mn-ea"/>
                <a:cs typeface="+mn-cs"/>
                <a:hlinkClick r:id="rId3" tooltip="author profile"/>
              </a:rPr>
              <a:t>Velde</a:t>
            </a:r>
            <a:r>
              <a:rPr lang="en-US" sz="1200" b="0" i="0" u="none" strike="noStrike" kern="1200" dirty="0" smtClean="0">
                <a:solidFill>
                  <a:schemeClr val="tx1"/>
                </a:solidFill>
                <a:effectLst/>
                <a:latin typeface="+mn-lt"/>
                <a:ea typeface="+mn-ea"/>
                <a:cs typeface="+mn-cs"/>
                <a:hlinkClick r:id="rId3" tooltip="author profile"/>
              </a:rPr>
              <a:t> </a:t>
            </a:r>
            <a:r>
              <a:rPr lang="en-US" sz="1200" b="0" i="0" u="none" strike="noStrike" kern="1200" dirty="0" smtClean="0">
                <a:solidFill>
                  <a:schemeClr val="tx1"/>
                </a:solidFill>
                <a:effectLst/>
                <a:latin typeface="+mn-lt"/>
                <a:ea typeface="+mn-ea"/>
                <a:cs typeface="+mn-cs"/>
              </a:rPr>
              <a:t> </a:t>
            </a:r>
            <a:r>
              <a:rPr lang="en-SG" sz="1200" b="0" i="0" kern="1200" dirty="0" smtClean="0">
                <a:solidFill>
                  <a:schemeClr val="tx1"/>
                </a:solidFill>
                <a:effectLst/>
                <a:latin typeface="+mn-lt"/>
                <a:ea typeface="+mn-ea"/>
                <a:cs typeface="+mn-cs"/>
              </a:rPr>
              <a:t>The Institutional Repository (IR) is obsolete. Its flawed foundation cannot be repaired. The IR must be phased out and replaced with viable alternatives. I believed in IRs. I advocated for IRs. The IR is not equivalent with Green Open Access. The IR is only one possible implementation of Green OA. With the IR at a dead end, Green OA must pivot towards alternatives that have viable paths forward: personal repositories, disciplinary repositories, social networks, and innovative combinations of all three.</a:t>
            </a:r>
          </a:p>
          <a:p>
            <a:endParaRPr lang="en-SG"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Richard </a:t>
            </a:r>
            <a:r>
              <a:rPr lang="en-US" sz="1200" b="0" i="0" kern="1200" dirty="0" err="1" smtClean="0">
                <a:solidFill>
                  <a:schemeClr val="tx1"/>
                </a:solidFill>
                <a:effectLst/>
                <a:latin typeface="+mn-lt"/>
                <a:ea typeface="+mn-ea"/>
                <a:cs typeface="+mn-cs"/>
              </a:rPr>
              <a:t>Poynder</a:t>
            </a:r>
            <a:r>
              <a:rPr lang="en-US" sz="1200" b="0" i="0" kern="1200" dirty="0" smtClean="0">
                <a:solidFill>
                  <a:schemeClr val="tx1"/>
                </a:solidFill>
                <a:effectLst/>
                <a:latin typeface="+mn-lt"/>
                <a:ea typeface="+mn-ea"/>
                <a:cs typeface="+mn-cs"/>
              </a:rPr>
              <a:t> </a:t>
            </a:r>
            <a:r>
              <a:rPr lang="en-SG" sz="1200" b="0" i="0" kern="1200" dirty="0" smtClean="0">
                <a:solidFill>
                  <a:schemeClr val="tx1"/>
                </a:solidFill>
                <a:effectLst/>
                <a:latin typeface="+mn-lt"/>
                <a:ea typeface="+mn-ea"/>
                <a:cs typeface="+mn-cs"/>
              </a:rPr>
              <a:t>So while the OA movement may now appear unstoppable there is a growing sense that both the institutional repository and green OA have lost their way. It is not hard to see why. Not only are most researchers unwilling to self-archive their papers, but they remain sceptical about open access per se. Consequently, despite a flood of OA mandates being introduced by funders and institutions, most IRs remain half empty. What content they do contain often consists of no more than the bibliographic details of papers rather than the full text. </a:t>
            </a:r>
            <a:endParaRPr lang="en-SG"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dirty="0" smtClean="0"/>
              <a:t>What content they do contain often consists of no more than the bibliographic details of papers rather than the full text. </a:t>
            </a:r>
          </a:p>
          <a:p>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9</a:t>
            </a:fld>
            <a:endParaRPr lang="en-US"/>
          </a:p>
        </p:txBody>
      </p:sp>
    </p:spTree>
    <p:extLst>
      <p:ext uri="{BB962C8B-B14F-4D97-AF65-F5344CB8AC3E}">
        <p14:creationId xmlns:p14="http://schemas.microsoft.com/office/powerpoint/2010/main" val="384593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10</a:t>
            </a:fld>
            <a:endParaRPr lang="en-US"/>
          </a:p>
        </p:txBody>
      </p:sp>
    </p:spTree>
    <p:extLst>
      <p:ext uri="{BB962C8B-B14F-4D97-AF65-F5344CB8AC3E}">
        <p14:creationId xmlns:p14="http://schemas.microsoft.com/office/powerpoint/2010/main" val="206734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t>
            </a:r>
            <a:r>
              <a:rPr lang="en-SG" sz="1200" b="0" i="0" kern="1200" dirty="0" smtClean="0">
                <a:solidFill>
                  <a:schemeClr val="tx1"/>
                </a:solidFill>
                <a:effectLst/>
                <a:latin typeface="+mn-lt"/>
                <a:ea typeface="+mn-ea"/>
                <a:cs typeface="+mn-cs"/>
              </a:rPr>
              <a:t>Peter </a:t>
            </a:r>
            <a:r>
              <a:rPr lang="en-SG" sz="1200" b="0" i="0" kern="1200" dirty="0" err="1" smtClean="0">
                <a:solidFill>
                  <a:schemeClr val="tx1"/>
                </a:solidFill>
                <a:effectLst/>
                <a:latin typeface="+mn-lt"/>
                <a:ea typeface="+mn-ea"/>
                <a:cs typeface="+mn-cs"/>
              </a:rPr>
              <a:t>Suber</a:t>
            </a:r>
            <a:r>
              <a:rPr lang="en-SG" sz="1200" b="0" i="0" kern="1200" dirty="0" smtClean="0">
                <a:solidFill>
                  <a:schemeClr val="tx1"/>
                </a:solidFill>
                <a:effectLst/>
                <a:latin typeface="+mn-lt"/>
                <a:ea typeface="+mn-ea"/>
                <a:cs typeface="+mn-cs"/>
              </a:rPr>
              <a:t> on the state of Open Access a few days ago, someone asked Peter </a:t>
            </a:r>
            <a:r>
              <a:rPr lang="en-SG" sz="1200" b="0" i="0" kern="1200" dirty="0" err="1" smtClean="0">
                <a:solidFill>
                  <a:schemeClr val="tx1"/>
                </a:solidFill>
                <a:effectLst/>
                <a:latin typeface="+mn-lt"/>
                <a:ea typeface="+mn-ea"/>
                <a:cs typeface="+mn-cs"/>
              </a:rPr>
              <a:t>suber</a:t>
            </a:r>
            <a:r>
              <a:rPr lang="en-SG" sz="1200" b="0" i="0" kern="1200" dirty="0" smtClean="0">
                <a:solidFill>
                  <a:schemeClr val="tx1"/>
                </a:solidFill>
                <a:effectLst/>
                <a:latin typeface="+mn-lt"/>
                <a:ea typeface="+mn-ea"/>
                <a:cs typeface="+mn-cs"/>
              </a:rPr>
              <a:t>, given the difficulty/struggle of growing IRs</a:t>
            </a:r>
            <a:r>
              <a:rPr lang="en-SG" sz="1200" b="0" i="0" kern="1200" baseline="0" dirty="0" smtClean="0">
                <a:solidFill>
                  <a:schemeClr val="tx1"/>
                </a:solidFill>
                <a:effectLst/>
                <a:latin typeface="+mn-lt"/>
                <a:ea typeface="+mn-ea"/>
                <a:cs typeface="+mn-cs"/>
              </a:rPr>
              <a:t>  and given the </a:t>
            </a:r>
            <a:r>
              <a:rPr lang="en-SG" sz="1200" b="0" i="0" kern="1200" baseline="0" dirty="0" err="1" smtClean="0">
                <a:solidFill>
                  <a:schemeClr val="tx1"/>
                </a:solidFill>
                <a:effectLst/>
                <a:latin typeface="+mn-lt"/>
                <a:ea typeface="+mn-ea"/>
                <a:cs typeface="+mn-cs"/>
              </a:rPr>
              <a:t>poping</a:t>
            </a:r>
            <a:r>
              <a:rPr lang="en-SG" sz="1200" b="0" i="0" kern="1200" baseline="0" dirty="0" smtClean="0">
                <a:solidFill>
                  <a:schemeClr val="tx1"/>
                </a:solidFill>
                <a:effectLst/>
                <a:latin typeface="+mn-lt"/>
                <a:ea typeface="+mn-ea"/>
                <a:cs typeface="+mn-cs"/>
              </a:rPr>
              <a:t> up of subject repositories what is the future of IR? https://www.youtube.com/watch?v=hnr7Wsyz3SA&amp;feature=youtu.be </a:t>
            </a:r>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12</a:t>
            </a:fld>
            <a:endParaRPr lang="en-US"/>
          </a:p>
        </p:txBody>
      </p:sp>
    </p:spTree>
    <p:extLst>
      <p:ext uri="{BB962C8B-B14F-4D97-AF65-F5344CB8AC3E}">
        <p14:creationId xmlns:p14="http://schemas.microsoft.com/office/powerpoint/2010/main" val="362584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EC7E9C0-4E41-4305-BA10-29284064C798}" type="slidenum">
              <a:rPr lang="en-US" smtClean="0"/>
              <a:t>13</a:t>
            </a:fld>
            <a:endParaRPr lang="en-US"/>
          </a:p>
        </p:txBody>
      </p:sp>
    </p:spTree>
    <p:extLst>
      <p:ext uri="{BB962C8B-B14F-4D97-AF65-F5344CB8AC3E}">
        <p14:creationId xmlns:p14="http://schemas.microsoft.com/office/powerpoint/2010/main" val="3307316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74C28-E58B-46EA-8987-66B21828D4B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29C92-CDFD-45C3-B812-9C43FAD70573}" type="slidenum">
              <a:rPr lang="en-US" smtClean="0"/>
              <a:t>‹#›</a:t>
            </a:fld>
            <a:endParaRPr lang="en-US"/>
          </a:p>
        </p:txBody>
      </p:sp>
      <p:pic>
        <p:nvPicPr>
          <p:cNvPr id="7" name="Picture 6"/>
          <p:cNvPicPr>
            <a:picLocks noChangeAspect="1"/>
          </p:cNvPicPr>
          <p:nvPr userDrawn="1"/>
        </p:nvPicPr>
        <p:blipFill>
          <a:blip r:embed="rId2"/>
          <a:stretch>
            <a:fillRect/>
          </a:stretch>
        </p:blipFill>
        <p:spPr>
          <a:xfrm>
            <a:off x="4405312" y="2752725"/>
            <a:ext cx="3381375" cy="1352550"/>
          </a:xfrm>
          <a:prstGeom prst="rect">
            <a:avLst/>
          </a:prstGeom>
        </p:spPr>
      </p:pic>
    </p:spTree>
    <p:extLst>
      <p:ext uri="{BB962C8B-B14F-4D97-AF65-F5344CB8AC3E}">
        <p14:creationId xmlns:p14="http://schemas.microsoft.com/office/powerpoint/2010/main" val="18866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74C28-E58B-46EA-8987-66B21828D4B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29C92-CDFD-45C3-B812-9C43FAD70573}" type="slidenum">
              <a:rPr lang="en-US" smtClean="0"/>
              <a:t>‹#›</a:t>
            </a:fld>
            <a:endParaRPr lang="en-US"/>
          </a:p>
        </p:txBody>
      </p:sp>
    </p:spTree>
    <p:extLst>
      <p:ext uri="{BB962C8B-B14F-4D97-AF65-F5344CB8AC3E}">
        <p14:creationId xmlns:p14="http://schemas.microsoft.com/office/powerpoint/2010/main" val="2213490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74C28-E58B-46EA-8987-66B21828D4B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29C92-CDFD-45C3-B812-9C43FAD70573}" type="slidenum">
              <a:rPr lang="en-US" smtClean="0"/>
              <a:t>‹#›</a:t>
            </a:fld>
            <a:endParaRPr lang="en-US"/>
          </a:p>
        </p:txBody>
      </p:sp>
    </p:spTree>
    <p:extLst>
      <p:ext uri="{BB962C8B-B14F-4D97-AF65-F5344CB8AC3E}">
        <p14:creationId xmlns:p14="http://schemas.microsoft.com/office/powerpoint/2010/main" val="366949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74C28-E58B-46EA-8987-66B21828D4B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29C92-CDFD-45C3-B812-9C43FAD70573}" type="slidenum">
              <a:rPr lang="en-US" smtClean="0"/>
              <a:t>‹#›</a:t>
            </a:fld>
            <a:endParaRPr lang="en-US"/>
          </a:p>
        </p:txBody>
      </p:sp>
    </p:spTree>
    <p:extLst>
      <p:ext uri="{BB962C8B-B14F-4D97-AF65-F5344CB8AC3E}">
        <p14:creationId xmlns:p14="http://schemas.microsoft.com/office/powerpoint/2010/main" val="270364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74C28-E58B-46EA-8987-66B21828D4B2}"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29C92-CDFD-45C3-B812-9C43FAD70573}" type="slidenum">
              <a:rPr lang="en-US" smtClean="0"/>
              <a:t>‹#›</a:t>
            </a:fld>
            <a:endParaRPr lang="en-US"/>
          </a:p>
        </p:txBody>
      </p:sp>
    </p:spTree>
    <p:extLst>
      <p:ext uri="{BB962C8B-B14F-4D97-AF65-F5344CB8AC3E}">
        <p14:creationId xmlns:p14="http://schemas.microsoft.com/office/powerpoint/2010/main" val="248019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D74C28-E58B-46EA-8987-66B21828D4B2}"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29C92-CDFD-45C3-B812-9C43FAD70573}" type="slidenum">
              <a:rPr lang="en-US" smtClean="0"/>
              <a:t>‹#›</a:t>
            </a:fld>
            <a:endParaRPr lang="en-US"/>
          </a:p>
        </p:txBody>
      </p:sp>
    </p:spTree>
    <p:extLst>
      <p:ext uri="{BB962C8B-B14F-4D97-AF65-F5344CB8AC3E}">
        <p14:creationId xmlns:p14="http://schemas.microsoft.com/office/powerpoint/2010/main" val="1299834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D74C28-E58B-46EA-8987-66B21828D4B2}"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29C92-CDFD-45C3-B812-9C43FAD70573}" type="slidenum">
              <a:rPr lang="en-US" smtClean="0"/>
              <a:t>‹#›</a:t>
            </a:fld>
            <a:endParaRPr lang="en-US"/>
          </a:p>
        </p:txBody>
      </p:sp>
    </p:spTree>
    <p:extLst>
      <p:ext uri="{BB962C8B-B14F-4D97-AF65-F5344CB8AC3E}">
        <p14:creationId xmlns:p14="http://schemas.microsoft.com/office/powerpoint/2010/main" val="58516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D74C28-E58B-46EA-8987-66B21828D4B2}"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29C92-CDFD-45C3-B812-9C43FAD70573}" type="slidenum">
              <a:rPr lang="en-US" smtClean="0"/>
              <a:t>‹#›</a:t>
            </a:fld>
            <a:endParaRPr lang="en-US"/>
          </a:p>
        </p:txBody>
      </p:sp>
    </p:spTree>
    <p:extLst>
      <p:ext uri="{BB962C8B-B14F-4D97-AF65-F5344CB8AC3E}">
        <p14:creationId xmlns:p14="http://schemas.microsoft.com/office/powerpoint/2010/main" val="285491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74C28-E58B-46EA-8987-66B21828D4B2}"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29C92-CDFD-45C3-B812-9C43FAD70573}" type="slidenum">
              <a:rPr lang="en-US" smtClean="0"/>
              <a:t>‹#›</a:t>
            </a:fld>
            <a:endParaRPr lang="en-US"/>
          </a:p>
        </p:txBody>
      </p:sp>
    </p:spTree>
    <p:extLst>
      <p:ext uri="{BB962C8B-B14F-4D97-AF65-F5344CB8AC3E}">
        <p14:creationId xmlns:p14="http://schemas.microsoft.com/office/powerpoint/2010/main" val="285130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74C28-E58B-46EA-8987-66B21828D4B2}"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29C92-CDFD-45C3-B812-9C43FAD70573}" type="slidenum">
              <a:rPr lang="en-US" smtClean="0"/>
              <a:t>‹#›</a:t>
            </a:fld>
            <a:endParaRPr lang="en-US"/>
          </a:p>
        </p:txBody>
      </p:sp>
    </p:spTree>
    <p:extLst>
      <p:ext uri="{BB962C8B-B14F-4D97-AF65-F5344CB8AC3E}">
        <p14:creationId xmlns:p14="http://schemas.microsoft.com/office/powerpoint/2010/main" val="115470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74C28-E58B-46EA-8987-66B21828D4B2}"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29C92-CDFD-45C3-B812-9C43FAD70573}" type="slidenum">
              <a:rPr lang="en-US" smtClean="0"/>
              <a:t>‹#›</a:t>
            </a:fld>
            <a:endParaRPr lang="en-US"/>
          </a:p>
        </p:txBody>
      </p:sp>
    </p:spTree>
    <p:extLst>
      <p:ext uri="{BB962C8B-B14F-4D97-AF65-F5344CB8AC3E}">
        <p14:creationId xmlns:p14="http://schemas.microsoft.com/office/powerpoint/2010/main" val="15177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74C28-E58B-46EA-8987-66B21828D4B2}"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29C92-CDFD-45C3-B812-9C43FAD70573}" type="slidenum">
              <a:rPr lang="en-US" smtClean="0"/>
              <a:t>‹#›</a:t>
            </a:fld>
            <a:endParaRPr lang="en-US"/>
          </a:p>
        </p:txBody>
      </p:sp>
    </p:spTree>
    <p:extLst>
      <p:ext uri="{BB962C8B-B14F-4D97-AF65-F5344CB8AC3E}">
        <p14:creationId xmlns:p14="http://schemas.microsoft.com/office/powerpoint/2010/main" val="1404826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hyperlink" Target="https://poynder.blogspot.sg/2016/10/institutional-repositories-response-to.html?m=0" TargetMode="External"/><Relationship Id="rId2" Type="http://schemas.openxmlformats.org/officeDocument/2006/relationships/hyperlink" Target="http://poynder.blogspot.sg/2016/09/q-with-cnis-clifford-lynch-time-to-re_22.html" TargetMode="External"/><Relationship Id="rId1" Type="http://schemas.openxmlformats.org/officeDocument/2006/relationships/slideLayout" Target="../slideLayouts/slideLayout2.xml"/><Relationship Id="rId6" Type="http://schemas.openxmlformats.org/officeDocument/2006/relationships/hyperlink" Target="http://scitechsociety.blogspot.sg/2016/07/let-ir-rip.html" TargetMode="External"/><Relationship Id="rId5" Type="http://schemas.openxmlformats.org/officeDocument/2006/relationships/hyperlink" Target="http://ukcorr.org/2015/11/27/cris-and-retirement-of-repositories/" TargetMode="External"/><Relationship Id="rId4" Type="http://schemas.openxmlformats.org/officeDocument/2006/relationships/hyperlink" Target="http://blog.dshr.org/2016/10/why-did-institutional-repositories-fail.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efce.ac.uk/pubs/Year/2015/CL,202015/#note1" TargetMode="External"/><Relationship Id="rId2" Type="http://schemas.openxmlformats.org/officeDocument/2006/relationships/hyperlink" Target="http://www.hefce.ac.uk/rsrch/oa/FA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4838"/>
            <a:ext cx="9144000" cy="2387600"/>
          </a:xfrm>
        </p:spPr>
        <p:txBody>
          <a:bodyPr>
            <a:normAutofit/>
          </a:bodyPr>
          <a:lstStyle/>
          <a:p>
            <a:r>
              <a:rPr lang="en-SG" dirty="0" smtClean="0"/>
              <a:t> </a:t>
            </a:r>
            <a:r>
              <a:rPr lang="en-SG" dirty="0"/>
              <a:t>Making scholarly communication great again. </a:t>
            </a:r>
            <a:endParaRPr lang="en-US" dirty="0"/>
          </a:p>
        </p:txBody>
      </p:sp>
      <p:sp>
        <p:nvSpPr>
          <p:cNvPr id="3" name="Subtitle 2"/>
          <p:cNvSpPr>
            <a:spLocks noGrp="1"/>
          </p:cNvSpPr>
          <p:nvPr>
            <p:ph type="subTitle" idx="1"/>
          </p:nvPr>
        </p:nvSpPr>
        <p:spPr>
          <a:xfrm>
            <a:off x="1733550" y="4021138"/>
            <a:ext cx="9144000" cy="1655762"/>
          </a:xfrm>
        </p:spPr>
        <p:txBody>
          <a:bodyPr/>
          <a:lstStyle/>
          <a:p>
            <a:r>
              <a:rPr lang="en-SG" dirty="0"/>
              <a:t>Do institutional repositories still have a role?</a:t>
            </a:r>
            <a:endParaRPr lang="en-SG" dirty="0" smtClean="0"/>
          </a:p>
        </p:txBody>
      </p:sp>
      <p:pic>
        <p:nvPicPr>
          <p:cNvPr id="5" name="Picture 4"/>
          <p:cNvPicPr>
            <a:picLocks noChangeAspect="1"/>
          </p:cNvPicPr>
          <p:nvPr/>
        </p:nvPicPr>
        <p:blipFill>
          <a:blip r:embed="rId2"/>
          <a:stretch>
            <a:fillRect/>
          </a:stretch>
        </p:blipFill>
        <p:spPr>
          <a:xfrm>
            <a:off x="3500437" y="4419600"/>
            <a:ext cx="5191125" cy="2514600"/>
          </a:xfrm>
          <a:prstGeom prst="rect">
            <a:avLst/>
          </a:prstGeom>
        </p:spPr>
      </p:pic>
    </p:spTree>
    <p:extLst>
      <p:ext uri="{BB962C8B-B14F-4D97-AF65-F5344CB8AC3E}">
        <p14:creationId xmlns:p14="http://schemas.microsoft.com/office/powerpoint/2010/main" val="949998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Rumors of IR’s death are not new</a:t>
            </a:r>
            <a:endParaRPr lang="en-US" dirty="0"/>
          </a:p>
        </p:txBody>
      </p:sp>
      <p:pic>
        <p:nvPicPr>
          <p:cNvPr id="4" name="Content Placeholder 3"/>
          <p:cNvPicPr>
            <a:picLocks noGrp="1" noChangeAspect="1"/>
          </p:cNvPicPr>
          <p:nvPr>
            <p:ph idx="1"/>
          </p:nvPr>
        </p:nvPicPr>
        <p:blipFill>
          <a:blip r:embed="rId3"/>
          <a:stretch>
            <a:fillRect/>
          </a:stretch>
        </p:blipFill>
        <p:spPr>
          <a:xfrm>
            <a:off x="217962" y="1690688"/>
            <a:ext cx="5211288" cy="3789362"/>
          </a:xfrm>
          <a:prstGeom prst="rect">
            <a:avLst/>
          </a:prstGeom>
        </p:spPr>
      </p:pic>
      <p:pic>
        <p:nvPicPr>
          <p:cNvPr id="6" name="Picture 5"/>
          <p:cNvPicPr>
            <a:picLocks noChangeAspect="1"/>
          </p:cNvPicPr>
          <p:nvPr/>
        </p:nvPicPr>
        <p:blipFill>
          <a:blip r:embed="rId4"/>
          <a:stretch>
            <a:fillRect/>
          </a:stretch>
        </p:blipFill>
        <p:spPr>
          <a:xfrm>
            <a:off x="5868621" y="1690688"/>
            <a:ext cx="6323379" cy="3833918"/>
          </a:xfrm>
          <a:prstGeom prst="rect">
            <a:avLst/>
          </a:prstGeom>
        </p:spPr>
      </p:pic>
      <p:sp>
        <p:nvSpPr>
          <p:cNvPr id="7" name="Rectangle 6"/>
          <p:cNvSpPr/>
          <p:nvPr/>
        </p:nvSpPr>
        <p:spPr>
          <a:xfrm>
            <a:off x="1223075" y="5685048"/>
            <a:ext cx="2251578" cy="523220"/>
          </a:xfrm>
          <a:prstGeom prst="rect">
            <a:avLst/>
          </a:prstGeom>
        </p:spPr>
        <p:txBody>
          <a:bodyPr wrap="none">
            <a:spAutoFit/>
          </a:bodyPr>
          <a:lstStyle/>
          <a:p>
            <a:r>
              <a:rPr lang="en-US" sz="2800" dirty="0"/>
              <a:t>Dorothea </a:t>
            </a:r>
            <a:r>
              <a:rPr lang="en-US" sz="2800" dirty="0" err="1"/>
              <a:t>Salo</a:t>
            </a:r>
            <a:endParaRPr lang="en-US" sz="2800" dirty="0"/>
          </a:p>
        </p:txBody>
      </p:sp>
      <p:sp>
        <p:nvSpPr>
          <p:cNvPr id="8" name="Rectangle 7"/>
          <p:cNvSpPr/>
          <p:nvPr/>
        </p:nvSpPr>
        <p:spPr>
          <a:xfrm>
            <a:off x="7863163" y="5685048"/>
            <a:ext cx="2334293" cy="523220"/>
          </a:xfrm>
          <a:prstGeom prst="rect">
            <a:avLst/>
          </a:prstGeom>
        </p:spPr>
        <p:txBody>
          <a:bodyPr wrap="none">
            <a:spAutoFit/>
          </a:bodyPr>
          <a:lstStyle/>
          <a:p>
            <a:r>
              <a:rPr lang="en-US" sz="2800" dirty="0"/>
              <a:t>Michael </a:t>
            </a:r>
            <a:r>
              <a:rPr lang="en-US" sz="2800" dirty="0" err="1"/>
              <a:t>Essien</a:t>
            </a:r>
            <a:endParaRPr lang="en-US" sz="2800" dirty="0"/>
          </a:p>
        </p:txBody>
      </p:sp>
    </p:spTree>
    <p:extLst>
      <p:ext uri="{BB962C8B-B14F-4D97-AF65-F5344CB8AC3E}">
        <p14:creationId xmlns:p14="http://schemas.microsoft.com/office/powerpoint/2010/main" val="3059611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Elsevier snaps up SSRN!</a:t>
            </a:r>
            <a:endParaRPr lang="en-US" dirty="0"/>
          </a:p>
        </p:txBody>
      </p:sp>
      <p:pic>
        <p:nvPicPr>
          <p:cNvPr id="4" name="Content Placeholder 3"/>
          <p:cNvPicPr>
            <a:picLocks noGrp="1" noChangeAspect="1"/>
          </p:cNvPicPr>
          <p:nvPr>
            <p:ph idx="1"/>
          </p:nvPr>
        </p:nvPicPr>
        <p:blipFill>
          <a:blip r:embed="rId2"/>
          <a:stretch>
            <a:fillRect/>
          </a:stretch>
        </p:blipFill>
        <p:spPr>
          <a:xfrm>
            <a:off x="433303" y="1690688"/>
            <a:ext cx="6334293" cy="3578662"/>
          </a:xfrm>
          <a:prstGeom prst="rect">
            <a:avLst/>
          </a:prstGeom>
        </p:spPr>
      </p:pic>
      <p:pic>
        <p:nvPicPr>
          <p:cNvPr id="5" name="Picture 4"/>
          <p:cNvPicPr>
            <a:picLocks noChangeAspect="1"/>
          </p:cNvPicPr>
          <p:nvPr/>
        </p:nvPicPr>
        <p:blipFill>
          <a:blip r:embed="rId3"/>
          <a:stretch>
            <a:fillRect/>
          </a:stretch>
        </p:blipFill>
        <p:spPr>
          <a:xfrm>
            <a:off x="7438387" y="1690688"/>
            <a:ext cx="4582163" cy="3863505"/>
          </a:xfrm>
          <a:prstGeom prst="rect">
            <a:avLst/>
          </a:prstGeom>
        </p:spPr>
      </p:pic>
      <p:sp>
        <p:nvSpPr>
          <p:cNvPr id="6" name="Rectangle 5"/>
          <p:cNvSpPr/>
          <p:nvPr/>
        </p:nvSpPr>
        <p:spPr>
          <a:xfrm>
            <a:off x="552449" y="5732941"/>
            <a:ext cx="6096000" cy="646331"/>
          </a:xfrm>
          <a:prstGeom prst="rect">
            <a:avLst/>
          </a:prstGeom>
        </p:spPr>
        <p:txBody>
          <a:bodyPr>
            <a:spAutoFit/>
          </a:bodyPr>
          <a:lstStyle/>
          <a:p>
            <a:r>
              <a:rPr lang="en-US" dirty="0"/>
              <a:t>http://savageminds.org/2016/05/18/its-the-data-stupid-what-elseviers-purchase-of-ssrn-also-means/</a:t>
            </a:r>
          </a:p>
        </p:txBody>
      </p:sp>
      <p:sp>
        <p:nvSpPr>
          <p:cNvPr id="7" name="Rectangle 6"/>
          <p:cNvSpPr/>
          <p:nvPr/>
        </p:nvSpPr>
        <p:spPr>
          <a:xfrm>
            <a:off x="7317922" y="5732941"/>
            <a:ext cx="4702628" cy="923330"/>
          </a:xfrm>
          <a:prstGeom prst="rect">
            <a:avLst/>
          </a:prstGeom>
        </p:spPr>
        <p:txBody>
          <a:bodyPr wrap="square">
            <a:spAutoFit/>
          </a:bodyPr>
          <a:lstStyle/>
          <a:p>
            <a:r>
              <a:rPr lang="en-US" dirty="0"/>
              <a:t>https://www.theguardian.com/higher-education-network/blog/2013/apr/10/elsevier-buys-mendeley-academic-reaction</a:t>
            </a:r>
          </a:p>
        </p:txBody>
      </p:sp>
    </p:spTree>
    <p:extLst>
      <p:ext uri="{BB962C8B-B14F-4D97-AF65-F5344CB8AC3E}">
        <p14:creationId xmlns:p14="http://schemas.microsoft.com/office/powerpoint/2010/main" val="552113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subject repositories?</a:t>
            </a:r>
            <a:endParaRPr lang="en-US" dirty="0"/>
          </a:p>
        </p:txBody>
      </p:sp>
      <p:pic>
        <p:nvPicPr>
          <p:cNvPr id="5" name="Picture 4"/>
          <p:cNvPicPr>
            <a:picLocks noChangeAspect="1"/>
          </p:cNvPicPr>
          <p:nvPr/>
        </p:nvPicPr>
        <p:blipFill>
          <a:blip r:embed="rId3"/>
          <a:stretch>
            <a:fillRect/>
          </a:stretch>
        </p:blipFill>
        <p:spPr>
          <a:xfrm>
            <a:off x="309224" y="1521679"/>
            <a:ext cx="3420152" cy="804742"/>
          </a:xfrm>
          <a:prstGeom prst="rect">
            <a:avLst/>
          </a:prstGeom>
        </p:spPr>
      </p:pic>
      <p:pic>
        <p:nvPicPr>
          <p:cNvPr id="6" name="Picture 5"/>
          <p:cNvPicPr>
            <a:picLocks noChangeAspect="1"/>
          </p:cNvPicPr>
          <p:nvPr/>
        </p:nvPicPr>
        <p:blipFill>
          <a:blip r:embed="rId4"/>
          <a:stretch>
            <a:fillRect/>
          </a:stretch>
        </p:blipFill>
        <p:spPr>
          <a:xfrm>
            <a:off x="309224" y="4248192"/>
            <a:ext cx="4517528" cy="2444708"/>
          </a:xfrm>
          <a:prstGeom prst="rect">
            <a:avLst/>
          </a:prstGeom>
        </p:spPr>
      </p:pic>
      <p:pic>
        <p:nvPicPr>
          <p:cNvPr id="4" name="Content Placeholder 3"/>
          <p:cNvPicPr>
            <a:picLocks noGrp="1" noChangeAspect="1"/>
          </p:cNvPicPr>
          <p:nvPr>
            <p:ph idx="1"/>
          </p:nvPr>
        </p:nvPicPr>
        <p:blipFill>
          <a:blip r:embed="rId5"/>
          <a:stretch>
            <a:fillRect/>
          </a:stretch>
        </p:blipFill>
        <p:spPr>
          <a:xfrm>
            <a:off x="3729376" y="2124906"/>
            <a:ext cx="4206605" cy="2975106"/>
          </a:xfrm>
          <a:prstGeom prst="rect">
            <a:avLst/>
          </a:prstGeom>
        </p:spPr>
      </p:pic>
      <p:sp>
        <p:nvSpPr>
          <p:cNvPr id="7" name="Rectangle 6"/>
          <p:cNvSpPr/>
          <p:nvPr/>
        </p:nvSpPr>
        <p:spPr>
          <a:xfrm>
            <a:off x="7684089" y="1546890"/>
            <a:ext cx="4198687" cy="923330"/>
          </a:xfrm>
          <a:prstGeom prst="rect">
            <a:avLst/>
          </a:prstGeom>
          <a:ln>
            <a:solidFill>
              <a:schemeClr val="accent1"/>
            </a:solidFill>
          </a:ln>
        </p:spPr>
        <p:txBody>
          <a:bodyPr wrap="square">
            <a:spAutoFit/>
          </a:bodyPr>
          <a:lstStyle/>
          <a:p>
            <a:pPr algn="ctr"/>
            <a:r>
              <a:rPr lang="en-US" sz="5400" dirty="0" err="1"/>
              <a:t>ChemRxiv</a:t>
            </a:r>
            <a:endParaRPr lang="en-US" sz="5400" dirty="0"/>
          </a:p>
        </p:txBody>
      </p:sp>
      <p:pic>
        <p:nvPicPr>
          <p:cNvPr id="8" name="Picture 7"/>
          <p:cNvPicPr>
            <a:picLocks noChangeAspect="1"/>
          </p:cNvPicPr>
          <p:nvPr/>
        </p:nvPicPr>
        <p:blipFill>
          <a:blip r:embed="rId6"/>
          <a:stretch>
            <a:fillRect/>
          </a:stretch>
        </p:blipFill>
        <p:spPr>
          <a:xfrm>
            <a:off x="8384278" y="3865465"/>
            <a:ext cx="2798307" cy="2469094"/>
          </a:xfrm>
          <a:prstGeom prst="rect">
            <a:avLst/>
          </a:prstGeom>
        </p:spPr>
      </p:pic>
    </p:spTree>
    <p:extLst>
      <p:ext uri="{BB962C8B-B14F-4D97-AF65-F5344CB8AC3E}">
        <p14:creationId xmlns:p14="http://schemas.microsoft.com/office/powerpoint/2010/main" val="136898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US" dirty="0" smtClean="0"/>
              <a:t>Competition from ResearchGate/Academia.edu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1830829"/>
              </p:ext>
            </p:extLst>
          </p:nvPr>
        </p:nvGraphicFramePr>
        <p:xfrm>
          <a:off x="838200" y="1444978"/>
          <a:ext cx="10515600" cy="47319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049307" y="6211669"/>
            <a:ext cx="8215086" cy="646331"/>
          </a:xfrm>
          <a:prstGeom prst="rect">
            <a:avLst/>
          </a:prstGeom>
          <a:noFill/>
        </p:spPr>
        <p:txBody>
          <a:bodyPr wrap="square" rtlCol="0">
            <a:spAutoFit/>
          </a:bodyPr>
          <a:lstStyle/>
          <a:p>
            <a:r>
              <a:rPr lang="en-SG" dirty="0"/>
              <a:t>Bosman J, Kramer B: Global survey on research tool usage. </a:t>
            </a:r>
            <a:r>
              <a:rPr lang="en-SG" dirty="0" err="1"/>
              <a:t>Zenodo</a:t>
            </a:r>
            <a:r>
              <a:rPr lang="en-SG" dirty="0"/>
              <a:t>. 2016 https://dx.doi.org/10.5281/zenodo.49583</a:t>
            </a:r>
            <a:endParaRPr lang="en-US" dirty="0"/>
          </a:p>
        </p:txBody>
      </p:sp>
      <p:pic>
        <p:nvPicPr>
          <p:cNvPr id="7" name="Picture 6"/>
          <p:cNvPicPr>
            <a:picLocks noChangeAspect="1"/>
          </p:cNvPicPr>
          <p:nvPr/>
        </p:nvPicPr>
        <p:blipFill>
          <a:blip r:embed="rId4"/>
          <a:stretch>
            <a:fillRect/>
          </a:stretch>
        </p:blipFill>
        <p:spPr>
          <a:xfrm>
            <a:off x="5857875" y="26987"/>
            <a:ext cx="657225" cy="676275"/>
          </a:xfrm>
          <a:prstGeom prst="rect">
            <a:avLst/>
          </a:prstGeom>
        </p:spPr>
      </p:pic>
      <p:pic>
        <p:nvPicPr>
          <p:cNvPr id="9" name="Picture 8"/>
          <p:cNvPicPr>
            <a:picLocks noChangeAspect="1"/>
          </p:cNvPicPr>
          <p:nvPr/>
        </p:nvPicPr>
        <p:blipFill>
          <a:blip r:embed="rId5"/>
          <a:stretch>
            <a:fillRect/>
          </a:stretch>
        </p:blipFill>
        <p:spPr>
          <a:xfrm>
            <a:off x="9144000" y="62629"/>
            <a:ext cx="661987" cy="640633"/>
          </a:xfrm>
          <a:prstGeom prst="rect">
            <a:avLst/>
          </a:prstGeom>
        </p:spPr>
      </p:pic>
    </p:spTree>
    <p:extLst>
      <p:ext uri="{BB962C8B-B14F-4D97-AF65-F5344CB8AC3E}">
        <p14:creationId xmlns:p14="http://schemas.microsoft.com/office/powerpoint/2010/main" val="2268662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 future</a:t>
            </a:r>
            <a:endParaRPr lang="en-US" dirty="0"/>
          </a:p>
        </p:txBody>
      </p:sp>
      <p:pic>
        <p:nvPicPr>
          <p:cNvPr id="4" name="Content Placeholder 3"/>
          <p:cNvPicPr>
            <a:picLocks noGrp="1" noChangeAspect="1"/>
          </p:cNvPicPr>
          <p:nvPr>
            <p:ph idx="1"/>
          </p:nvPr>
        </p:nvPicPr>
        <p:blipFill>
          <a:blip r:embed="rId3"/>
          <a:stretch>
            <a:fillRect/>
          </a:stretch>
        </p:blipFill>
        <p:spPr>
          <a:xfrm>
            <a:off x="1531085" y="1920875"/>
            <a:ext cx="8063029" cy="4351338"/>
          </a:xfrm>
          <a:prstGeom prst="rect">
            <a:avLst/>
          </a:prstGeom>
        </p:spPr>
      </p:pic>
      <p:sp>
        <p:nvSpPr>
          <p:cNvPr id="5" name="Quad Arrow 4"/>
          <p:cNvSpPr/>
          <p:nvPr/>
        </p:nvSpPr>
        <p:spPr>
          <a:xfrm rot="2676060">
            <a:off x="4300858" y="2880286"/>
            <a:ext cx="1005177" cy="1143041"/>
          </a:xfrm>
          <a:prstGeom prst="quad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070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competition! </a:t>
            </a:r>
            <a:endParaRPr lang="en-US" dirty="0"/>
          </a:p>
        </p:txBody>
      </p:sp>
      <p:sp>
        <p:nvSpPr>
          <p:cNvPr id="6" name="Flowchart: Magnetic Disk 5"/>
          <p:cNvSpPr/>
          <p:nvPr/>
        </p:nvSpPr>
        <p:spPr>
          <a:xfrm>
            <a:off x="1847850" y="2514600"/>
            <a:ext cx="1333500" cy="135255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Institutional</a:t>
            </a:r>
            <a:endParaRPr lang="en-US" dirty="0"/>
          </a:p>
        </p:txBody>
      </p:sp>
      <p:sp>
        <p:nvSpPr>
          <p:cNvPr id="7" name="Flowchart: Magnetic Disk 6"/>
          <p:cNvSpPr/>
          <p:nvPr/>
        </p:nvSpPr>
        <p:spPr>
          <a:xfrm>
            <a:off x="5267325" y="2495550"/>
            <a:ext cx="1333500" cy="1352550"/>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Subject</a:t>
            </a:r>
            <a:endParaRPr lang="en-US" dirty="0"/>
          </a:p>
        </p:txBody>
      </p:sp>
      <p:sp>
        <p:nvSpPr>
          <p:cNvPr id="8" name="Flowchart: Magnetic Disk 7"/>
          <p:cNvSpPr/>
          <p:nvPr/>
        </p:nvSpPr>
        <p:spPr>
          <a:xfrm>
            <a:off x="8572500" y="2581275"/>
            <a:ext cx="1333500" cy="1352550"/>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Academic Social Networks</a:t>
            </a:r>
            <a:endParaRPr lang="en-US" dirty="0"/>
          </a:p>
        </p:txBody>
      </p:sp>
      <p:sp>
        <p:nvSpPr>
          <p:cNvPr id="9" name="TextBox 8"/>
          <p:cNvSpPr txBox="1"/>
          <p:nvPr/>
        </p:nvSpPr>
        <p:spPr>
          <a:xfrm>
            <a:off x="7258050" y="3067050"/>
            <a:ext cx="742951" cy="707886"/>
          </a:xfrm>
          <a:prstGeom prst="rect">
            <a:avLst/>
          </a:prstGeom>
          <a:noFill/>
        </p:spPr>
        <p:txBody>
          <a:bodyPr wrap="square" rtlCol="0">
            <a:spAutoFit/>
          </a:bodyPr>
          <a:lstStyle/>
          <a:p>
            <a:r>
              <a:rPr lang="en-US" sz="4000" dirty="0" smtClean="0"/>
              <a:t>VS</a:t>
            </a:r>
            <a:endParaRPr lang="en-US" sz="4000" dirty="0"/>
          </a:p>
        </p:txBody>
      </p:sp>
      <p:sp>
        <p:nvSpPr>
          <p:cNvPr id="10" name="TextBox 9"/>
          <p:cNvSpPr txBox="1"/>
          <p:nvPr/>
        </p:nvSpPr>
        <p:spPr>
          <a:xfrm>
            <a:off x="3867149" y="3105150"/>
            <a:ext cx="742951" cy="707886"/>
          </a:xfrm>
          <a:prstGeom prst="rect">
            <a:avLst/>
          </a:prstGeom>
          <a:noFill/>
        </p:spPr>
        <p:txBody>
          <a:bodyPr wrap="square" rtlCol="0">
            <a:spAutoFit/>
          </a:bodyPr>
          <a:lstStyle/>
          <a:p>
            <a:r>
              <a:rPr lang="en-US" sz="4000" dirty="0" smtClean="0"/>
              <a:t>VS</a:t>
            </a:r>
            <a:endParaRPr lang="en-US" sz="4000" dirty="0"/>
          </a:p>
        </p:txBody>
      </p:sp>
    </p:spTree>
    <p:extLst>
      <p:ext uri="{BB962C8B-B14F-4D97-AF65-F5344CB8AC3E}">
        <p14:creationId xmlns:p14="http://schemas.microsoft.com/office/powerpoint/2010/main" val="494743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do not contribute a big share?</a:t>
            </a:r>
            <a:endParaRPr lang="en-US" dirty="0"/>
          </a:p>
        </p:txBody>
      </p:sp>
      <p:pic>
        <p:nvPicPr>
          <p:cNvPr id="4" name="Content Placeholder 3"/>
          <p:cNvPicPr>
            <a:picLocks noGrp="1" noChangeAspect="1"/>
          </p:cNvPicPr>
          <p:nvPr>
            <p:ph idx="1"/>
          </p:nvPr>
        </p:nvPicPr>
        <p:blipFill>
          <a:blip r:embed="rId3"/>
          <a:stretch>
            <a:fillRect/>
          </a:stretch>
        </p:blipFill>
        <p:spPr>
          <a:xfrm>
            <a:off x="2062162" y="1448594"/>
            <a:ext cx="5857875" cy="3924300"/>
          </a:xfrm>
          <a:prstGeom prst="rect">
            <a:avLst/>
          </a:prstGeom>
        </p:spPr>
      </p:pic>
      <p:sp>
        <p:nvSpPr>
          <p:cNvPr id="3" name="Rectangle 2"/>
          <p:cNvSpPr/>
          <p:nvPr/>
        </p:nvSpPr>
        <p:spPr>
          <a:xfrm>
            <a:off x="5867400" y="5384801"/>
            <a:ext cx="6096000" cy="1200329"/>
          </a:xfrm>
          <a:prstGeom prst="rect">
            <a:avLst/>
          </a:prstGeom>
        </p:spPr>
        <p:txBody>
          <a:bodyPr>
            <a:spAutoFit/>
          </a:bodyPr>
          <a:lstStyle/>
          <a:p>
            <a:r>
              <a:rPr lang="en-SG" dirty="0" err="1"/>
              <a:t>Archambault</a:t>
            </a:r>
            <a:r>
              <a:rPr lang="en-SG" dirty="0"/>
              <a:t>, É., </a:t>
            </a:r>
            <a:r>
              <a:rPr lang="en-SG" dirty="0" err="1"/>
              <a:t>Amyot</a:t>
            </a:r>
            <a:r>
              <a:rPr lang="en-SG" dirty="0"/>
              <a:t>, D., </a:t>
            </a:r>
            <a:r>
              <a:rPr lang="en-SG" dirty="0" err="1"/>
              <a:t>Deschamps</a:t>
            </a:r>
            <a:r>
              <a:rPr lang="en-SG" dirty="0"/>
              <a:t>, P., Nicol, A., </a:t>
            </a:r>
            <a:r>
              <a:rPr lang="en-SG" dirty="0" err="1"/>
              <a:t>Provencher</a:t>
            </a:r>
            <a:r>
              <a:rPr lang="en-SG" dirty="0"/>
              <a:t>, F., </a:t>
            </a:r>
            <a:r>
              <a:rPr lang="en-SG" dirty="0" err="1"/>
              <a:t>Rebout</a:t>
            </a:r>
            <a:r>
              <a:rPr lang="en-SG" dirty="0"/>
              <a:t>, L., &amp; </a:t>
            </a:r>
            <a:r>
              <a:rPr lang="en-SG" dirty="0" err="1"/>
              <a:t>Roberge</a:t>
            </a:r>
            <a:r>
              <a:rPr lang="en-SG" dirty="0"/>
              <a:t>, G. (2014). Proportion of open access papers published in peer-reviewed journals at the European and world levels—1996–2013.</a:t>
            </a:r>
          </a:p>
        </p:txBody>
      </p:sp>
    </p:spTree>
    <p:extLst>
      <p:ext uri="{BB962C8B-B14F-4D97-AF65-F5344CB8AC3E}">
        <p14:creationId xmlns:p14="http://schemas.microsoft.com/office/powerpoint/2010/main" val="771503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do not contribute a big share?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t>
            </a:r>
            <a:r>
              <a:rPr lang="en-SG" dirty="0" smtClean="0"/>
              <a:t>Green OA papers, those deposited in institutional repositories, do not contribute a large share of the overall OA stock of papers…. Other forms of OA—Gold OA Papers (that is, those with article processing charges published in subscription journal or so-called hybrid journals), Green DOA and Gold DOA (embargoed self-archiving and embargoed journals), ROA (Robin Hood or Rogue OA) and papers archived</a:t>
            </a:r>
          </a:p>
          <a:p>
            <a:pPr marL="0" indent="0">
              <a:buNone/>
            </a:pPr>
            <a:r>
              <a:rPr lang="en-SG" dirty="0" smtClean="0"/>
              <a:t>in non-institutional repositories such as </a:t>
            </a:r>
            <a:r>
              <a:rPr lang="en-SG" b="1" dirty="0" err="1" smtClean="0"/>
              <a:t>ResearchGate</a:t>
            </a:r>
            <a:r>
              <a:rPr lang="en-SG" dirty="0" smtClean="0"/>
              <a:t>—account for a large part of the pie. “</a:t>
            </a:r>
          </a:p>
          <a:p>
            <a:pPr marL="0" indent="0">
              <a:buNone/>
            </a:pPr>
            <a:endParaRPr lang="en-SG" dirty="0"/>
          </a:p>
          <a:p>
            <a:pPr marL="0" indent="0">
              <a:buNone/>
            </a:pPr>
            <a:r>
              <a:rPr lang="en-SG" sz="1700" dirty="0" err="1"/>
              <a:t>Archambault</a:t>
            </a:r>
            <a:r>
              <a:rPr lang="en-SG" sz="1700" dirty="0"/>
              <a:t>, É., </a:t>
            </a:r>
            <a:r>
              <a:rPr lang="en-SG" sz="1700" dirty="0" err="1"/>
              <a:t>Amyot</a:t>
            </a:r>
            <a:r>
              <a:rPr lang="en-SG" sz="1700" dirty="0"/>
              <a:t>, D., </a:t>
            </a:r>
            <a:r>
              <a:rPr lang="en-SG" sz="1700" dirty="0" err="1"/>
              <a:t>Deschamps</a:t>
            </a:r>
            <a:r>
              <a:rPr lang="en-SG" sz="1700" dirty="0"/>
              <a:t>, P., Nicol, A., </a:t>
            </a:r>
            <a:r>
              <a:rPr lang="en-SG" sz="1700" dirty="0" err="1"/>
              <a:t>Provencher</a:t>
            </a:r>
            <a:r>
              <a:rPr lang="en-SG" sz="1700" dirty="0"/>
              <a:t>, F., </a:t>
            </a:r>
            <a:r>
              <a:rPr lang="en-SG" sz="1700" dirty="0" err="1"/>
              <a:t>Rebout</a:t>
            </a:r>
            <a:r>
              <a:rPr lang="en-SG" sz="1700" dirty="0"/>
              <a:t>, L., &amp; </a:t>
            </a:r>
            <a:r>
              <a:rPr lang="en-SG" sz="1700" dirty="0" err="1"/>
              <a:t>Roberge</a:t>
            </a:r>
            <a:r>
              <a:rPr lang="en-SG" sz="1700" dirty="0"/>
              <a:t>, G. (2014). Proportion of open access papers published in peer-reviewed journals at the European and world levels—1996–2013.</a:t>
            </a:r>
            <a:endParaRPr lang="en-US" sz="1700" dirty="0"/>
          </a:p>
        </p:txBody>
      </p:sp>
    </p:spTree>
    <p:extLst>
      <p:ext uri="{BB962C8B-B14F-4D97-AF65-F5344CB8AC3E}">
        <p14:creationId xmlns:p14="http://schemas.microsoft.com/office/powerpoint/2010/main" val="672660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IRs?</a:t>
            </a:r>
            <a:endParaRPr lang="en-US" dirty="0"/>
          </a:p>
        </p:txBody>
      </p:sp>
      <p:sp>
        <p:nvSpPr>
          <p:cNvPr id="3" name="Content Placeholder 2"/>
          <p:cNvSpPr>
            <a:spLocks noGrp="1"/>
          </p:cNvSpPr>
          <p:nvPr>
            <p:ph idx="1"/>
          </p:nvPr>
        </p:nvSpPr>
        <p:spPr/>
        <p:txBody>
          <a:bodyPr/>
          <a:lstStyle/>
          <a:p>
            <a:pPr marL="0" indent="0">
              <a:buNone/>
            </a:pPr>
            <a:r>
              <a:rPr lang="en-US" dirty="0"/>
              <a:t>Researchers are </a:t>
            </a:r>
          </a:p>
          <a:p>
            <a:r>
              <a:rPr lang="en-US" dirty="0"/>
              <a:t>Unaware of </a:t>
            </a:r>
            <a:r>
              <a:rPr lang="en-US" dirty="0" smtClean="0"/>
              <a:t>IRs due to lack of publicity</a:t>
            </a:r>
            <a:endParaRPr lang="en-US" dirty="0"/>
          </a:p>
          <a:p>
            <a:r>
              <a:rPr lang="en-US" dirty="0" smtClean="0"/>
              <a:t>find </a:t>
            </a:r>
            <a:r>
              <a:rPr lang="en-US" dirty="0"/>
              <a:t>IR software too hard to </a:t>
            </a:r>
            <a:r>
              <a:rPr lang="en-US" dirty="0" smtClean="0"/>
              <a:t>use</a:t>
            </a:r>
          </a:p>
          <a:p>
            <a:r>
              <a:rPr lang="en-US" dirty="0">
                <a:solidFill>
                  <a:srgbClr val="FF0000"/>
                </a:solidFill>
              </a:rPr>
              <a:t>too busy and/or do not see any motivation for depositing </a:t>
            </a:r>
          </a:p>
          <a:p>
            <a:r>
              <a:rPr lang="en-US" dirty="0" smtClean="0">
                <a:solidFill>
                  <a:srgbClr val="FF0000"/>
                </a:solidFill>
              </a:rPr>
              <a:t>Worried </a:t>
            </a:r>
            <a:r>
              <a:rPr lang="en-US" dirty="0">
                <a:solidFill>
                  <a:srgbClr val="FF0000"/>
                </a:solidFill>
              </a:rPr>
              <a:t>about copyright – require the right </a:t>
            </a:r>
            <a:r>
              <a:rPr lang="en-US" dirty="0" smtClean="0">
                <a:solidFill>
                  <a:srgbClr val="FF0000"/>
                </a:solidFill>
              </a:rPr>
              <a:t>copy</a:t>
            </a:r>
          </a:p>
          <a:p>
            <a:r>
              <a:rPr lang="en-US" dirty="0"/>
              <a:t>Prefer to deposit to subject repositories (SSRN), social research networks/profiles (</a:t>
            </a:r>
            <a:r>
              <a:rPr lang="en-US" dirty="0" err="1"/>
              <a:t>ResearchGate</a:t>
            </a:r>
            <a:r>
              <a:rPr lang="en-US" dirty="0"/>
              <a:t>)</a:t>
            </a:r>
          </a:p>
          <a:p>
            <a:pPr marL="0" indent="0">
              <a:buNone/>
            </a:pPr>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69069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of subject repositories</a:t>
            </a:r>
            <a:endParaRPr lang="en-US" dirty="0"/>
          </a:p>
        </p:txBody>
      </p:sp>
      <p:sp>
        <p:nvSpPr>
          <p:cNvPr id="3" name="Content Placeholder 2"/>
          <p:cNvSpPr>
            <a:spLocks noGrp="1"/>
          </p:cNvSpPr>
          <p:nvPr>
            <p:ph idx="1"/>
          </p:nvPr>
        </p:nvSpPr>
        <p:spPr>
          <a:xfrm>
            <a:off x="838200" y="1609726"/>
            <a:ext cx="10515600" cy="4351338"/>
          </a:xfrm>
        </p:spPr>
        <p:txBody>
          <a:bodyPr/>
          <a:lstStyle/>
          <a:p>
            <a:r>
              <a:rPr lang="en-US" dirty="0" smtClean="0"/>
              <a:t>Researchers think along disciplinary lines not institutional lines</a:t>
            </a:r>
          </a:p>
          <a:p>
            <a:r>
              <a:rPr lang="en-US" dirty="0" smtClean="0"/>
              <a:t>More visibility to specific discipline</a:t>
            </a:r>
          </a:p>
          <a:p>
            <a:r>
              <a:rPr lang="en-US" dirty="0" smtClean="0"/>
              <a:t>Statistics/features can be discipline specific + comparisons across institution</a:t>
            </a:r>
          </a:p>
          <a:p>
            <a:endParaRPr lang="en-US" dirty="0"/>
          </a:p>
        </p:txBody>
      </p:sp>
      <p:pic>
        <p:nvPicPr>
          <p:cNvPr id="4" name="Picture 3"/>
          <p:cNvPicPr>
            <a:picLocks noChangeAspect="1"/>
          </p:cNvPicPr>
          <p:nvPr/>
        </p:nvPicPr>
        <p:blipFill>
          <a:blip r:embed="rId3"/>
          <a:stretch>
            <a:fillRect/>
          </a:stretch>
        </p:blipFill>
        <p:spPr>
          <a:xfrm>
            <a:off x="2278030" y="3624658"/>
            <a:ext cx="7411965" cy="3233342"/>
          </a:xfrm>
          <a:prstGeom prst="rect">
            <a:avLst/>
          </a:prstGeom>
        </p:spPr>
      </p:pic>
    </p:spTree>
    <p:extLst>
      <p:ext uri="{BB962C8B-B14F-4D97-AF65-F5344CB8AC3E}">
        <p14:creationId xmlns:p14="http://schemas.microsoft.com/office/powerpoint/2010/main" val="2414759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12192000" cy="6858000"/>
          </a:xfrm>
          <a:prstGeom prst="rect">
            <a:avLst/>
          </a:prstGeom>
        </p:spPr>
      </p:pic>
      <p:sp>
        <p:nvSpPr>
          <p:cNvPr id="5" name="Rectangle 4"/>
          <p:cNvSpPr/>
          <p:nvPr/>
        </p:nvSpPr>
        <p:spPr>
          <a:xfrm>
            <a:off x="-1182032" y="395585"/>
            <a:ext cx="14556064" cy="830997"/>
          </a:xfrm>
          <a:prstGeom prst="rect">
            <a:avLst/>
          </a:prstGeom>
          <a:noFill/>
        </p:spPr>
        <p:txBody>
          <a:bodyPr wrap="square" lIns="91440" tIns="45720" rIns="91440" bIns="45720">
            <a:spAutoFit/>
          </a:bodyPr>
          <a:lstStyle/>
          <a:p>
            <a:pPr algn="ctr"/>
            <a:r>
              <a:rPr lang="en-US" sz="48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We going to build a wall around your papers</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Rectangle 5"/>
          <p:cNvSpPr/>
          <p:nvPr/>
        </p:nvSpPr>
        <p:spPr>
          <a:xfrm>
            <a:off x="645836" y="5615285"/>
            <a:ext cx="11357528" cy="830997"/>
          </a:xfrm>
          <a:prstGeom prst="rect">
            <a:avLst/>
          </a:prstGeom>
          <a:noFill/>
        </p:spPr>
        <p:txBody>
          <a:bodyPr wrap="square" lIns="91440" tIns="45720" rIns="91440" bIns="45720">
            <a:spAutoFit/>
          </a:bodyPr>
          <a:lstStyle/>
          <a:p>
            <a:pPr algn="ctr"/>
            <a:r>
              <a:rPr lang="en-US" sz="48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And make libraries pay for it</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Rectangle 6"/>
          <p:cNvSpPr/>
          <p:nvPr/>
        </p:nvSpPr>
        <p:spPr>
          <a:xfrm>
            <a:off x="4314763" y="2035938"/>
            <a:ext cx="5010282"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Today’s situation</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018609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of academic social networking sites like </a:t>
            </a:r>
            <a:r>
              <a:rPr lang="en-US" dirty="0" err="1" smtClean="0"/>
              <a:t>researchgate</a:t>
            </a:r>
            <a:endParaRPr lang="en-US" dirty="0"/>
          </a:p>
        </p:txBody>
      </p:sp>
      <p:sp>
        <p:nvSpPr>
          <p:cNvPr id="3" name="Content Placeholder 2"/>
          <p:cNvSpPr>
            <a:spLocks noGrp="1"/>
          </p:cNvSpPr>
          <p:nvPr>
            <p:ph idx="1"/>
          </p:nvPr>
        </p:nvSpPr>
        <p:spPr>
          <a:xfrm>
            <a:off x="838200" y="1914526"/>
            <a:ext cx="10515600" cy="4351338"/>
          </a:xfrm>
        </p:spPr>
        <p:txBody>
          <a:bodyPr/>
          <a:lstStyle/>
          <a:p>
            <a:r>
              <a:rPr lang="en-US" dirty="0" smtClean="0"/>
              <a:t>Networking  - follow researchers, ask questions</a:t>
            </a:r>
          </a:p>
          <a:p>
            <a:r>
              <a:rPr lang="en-US" dirty="0" smtClean="0"/>
              <a:t>Statistics/features can compare across institution</a:t>
            </a:r>
          </a:p>
          <a:p>
            <a:r>
              <a:rPr lang="en-US" dirty="0" smtClean="0"/>
              <a:t>More innovative features</a:t>
            </a:r>
          </a:p>
          <a:p>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838200" y="3712147"/>
            <a:ext cx="3462337" cy="3145853"/>
          </a:xfrm>
          <a:prstGeom prst="rect">
            <a:avLst/>
          </a:prstGeom>
        </p:spPr>
      </p:pic>
      <p:pic>
        <p:nvPicPr>
          <p:cNvPr id="7" name="Picture 6"/>
          <p:cNvPicPr>
            <a:picLocks noChangeAspect="1"/>
          </p:cNvPicPr>
          <p:nvPr/>
        </p:nvPicPr>
        <p:blipFill>
          <a:blip r:embed="rId4"/>
          <a:stretch>
            <a:fillRect/>
          </a:stretch>
        </p:blipFill>
        <p:spPr>
          <a:xfrm>
            <a:off x="6388894" y="3712147"/>
            <a:ext cx="4964906" cy="3203679"/>
          </a:xfrm>
          <a:prstGeom prst="rect">
            <a:avLst/>
          </a:prstGeom>
        </p:spPr>
      </p:pic>
    </p:spTree>
    <p:extLst>
      <p:ext uri="{BB962C8B-B14F-4D97-AF65-F5344CB8AC3E}">
        <p14:creationId xmlns:p14="http://schemas.microsoft.com/office/powerpoint/2010/main" val="2780852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0725"/>
            <a:ext cx="10515600" cy="4351338"/>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7200" dirty="0" smtClean="0"/>
              <a:t>Distributed vs Centralized</a:t>
            </a:r>
            <a:endParaRPr lang="en-US" sz="7200" dirty="0"/>
          </a:p>
        </p:txBody>
      </p:sp>
    </p:spTree>
    <p:extLst>
      <p:ext uri="{BB962C8B-B14F-4D97-AF65-F5344CB8AC3E}">
        <p14:creationId xmlns:p14="http://schemas.microsoft.com/office/powerpoint/2010/main" val="1232872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5948"/>
            <a:ext cx="12306300" cy="1325563"/>
          </a:xfrm>
        </p:spPr>
        <p:txBody>
          <a:bodyPr/>
          <a:lstStyle/>
          <a:p>
            <a:pPr algn="ctr"/>
            <a:r>
              <a:rPr lang="en-US" dirty="0"/>
              <a:t>I</a:t>
            </a:r>
            <a:r>
              <a:rPr lang="en-US" dirty="0" smtClean="0"/>
              <a:t>nteroperability = Size matters not</a:t>
            </a:r>
            <a:endParaRPr lang="en-US" dirty="0"/>
          </a:p>
        </p:txBody>
      </p:sp>
      <p:sp>
        <p:nvSpPr>
          <p:cNvPr id="4" name="Flowchart: Magnetic Disk 3"/>
          <p:cNvSpPr/>
          <p:nvPr/>
        </p:nvSpPr>
        <p:spPr>
          <a:xfrm>
            <a:off x="523875" y="3943350"/>
            <a:ext cx="628650" cy="5532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IR</a:t>
            </a:r>
            <a:endParaRPr lang="en-US" dirty="0"/>
          </a:p>
        </p:txBody>
      </p:sp>
      <p:sp>
        <p:nvSpPr>
          <p:cNvPr id="5" name="Flowchart: Magnetic Disk 4"/>
          <p:cNvSpPr/>
          <p:nvPr/>
        </p:nvSpPr>
        <p:spPr>
          <a:xfrm>
            <a:off x="1343025" y="3943350"/>
            <a:ext cx="628650" cy="5532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IR</a:t>
            </a:r>
            <a:endParaRPr lang="en-US" dirty="0"/>
          </a:p>
        </p:txBody>
      </p:sp>
      <p:sp>
        <p:nvSpPr>
          <p:cNvPr id="6" name="Flowchart: Magnetic Disk 5"/>
          <p:cNvSpPr/>
          <p:nvPr/>
        </p:nvSpPr>
        <p:spPr>
          <a:xfrm>
            <a:off x="2162175" y="3943350"/>
            <a:ext cx="628650" cy="5532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IR</a:t>
            </a:r>
            <a:endParaRPr lang="en-US" dirty="0"/>
          </a:p>
        </p:txBody>
      </p:sp>
      <p:sp>
        <p:nvSpPr>
          <p:cNvPr id="7" name="Flowchart: Magnetic Disk 6"/>
          <p:cNvSpPr/>
          <p:nvPr/>
        </p:nvSpPr>
        <p:spPr>
          <a:xfrm>
            <a:off x="3019425" y="3896122"/>
            <a:ext cx="628650" cy="5532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IR</a:t>
            </a:r>
            <a:endParaRPr lang="en-US" dirty="0"/>
          </a:p>
        </p:txBody>
      </p:sp>
      <p:sp>
        <p:nvSpPr>
          <p:cNvPr id="8" name="Flowchart: Magnetic Disk 7"/>
          <p:cNvSpPr/>
          <p:nvPr/>
        </p:nvSpPr>
        <p:spPr>
          <a:xfrm>
            <a:off x="1166812" y="2000250"/>
            <a:ext cx="1990725" cy="12573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Centralised</a:t>
            </a:r>
            <a:r>
              <a:rPr lang="en-US" dirty="0" smtClean="0"/>
              <a:t> service</a:t>
            </a:r>
            <a:endParaRPr lang="en-US" dirty="0"/>
          </a:p>
        </p:txBody>
      </p:sp>
      <p:cxnSp>
        <p:nvCxnSpPr>
          <p:cNvPr id="10" name="Straight Arrow Connector 9"/>
          <p:cNvCxnSpPr>
            <a:stCxn id="4" idx="1"/>
          </p:cNvCxnSpPr>
          <p:nvPr/>
        </p:nvCxnSpPr>
        <p:spPr>
          <a:xfrm flipV="1">
            <a:off x="838200" y="3048000"/>
            <a:ext cx="819150" cy="895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57350" y="3257550"/>
            <a:ext cx="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a:endCxn id="6" idx="1"/>
          </p:cNvCxnSpPr>
          <p:nvPr/>
        </p:nvCxnSpPr>
        <p:spPr>
          <a:xfrm>
            <a:off x="2162175" y="3257550"/>
            <a:ext cx="314325"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7" idx="0"/>
          </p:cNvCxnSpPr>
          <p:nvPr/>
        </p:nvCxnSpPr>
        <p:spPr>
          <a:xfrm>
            <a:off x="3019425" y="3257550"/>
            <a:ext cx="314325" cy="822987"/>
          </a:xfrm>
          <a:prstGeom prst="line">
            <a:avLst/>
          </a:prstGeom>
        </p:spPr>
        <p:style>
          <a:lnRef idx="1">
            <a:schemeClr val="accent1"/>
          </a:lnRef>
          <a:fillRef idx="0">
            <a:schemeClr val="accent1"/>
          </a:fillRef>
          <a:effectRef idx="0">
            <a:schemeClr val="accent1"/>
          </a:effectRef>
          <a:fontRef idx="minor">
            <a:schemeClr val="tx1"/>
          </a:fontRef>
        </p:style>
      </p:cxnSp>
      <p:sp>
        <p:nvSpPr>
          <p:cNvPr id="17" name="Flowchart: Magnetic Disk 16"/>
          <p:cNvSpPr/>
          <p:nvPr/>
        </p:nvSpPr>
        <p:spPr>
          <a:xfrm>
            <a:off x="7662862" y="2164755"/>
            <a:ext cx="2471738" cy="1257300"/>
          </a:xfrm>
          <a:prstGeom prst="flowChartMagneticDisk">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Central Repository </a:t>
            </a:r>
            <a:r>
              <a:rPr lang="en-US" dirty="0" err="1" smtClean="0"/>
              <a:t>eg</a:t>
            </a:r>
            <a:r>
              <a:rPr lang="en-US" dirty="0" smtClean="0"/>
              <a:t> SSRN/</a:t>
            </a:r>
            <a:r>
              <a:rPr lang="en-US" dirty="0" err="1" smtClean="0"/>
              <a:t>ResearchGate</a:t>
            </a:r>
            <a:endParaRPr lang="en-US" dirty="0"/>
          </a:p>
        </p:txBody>
      </p:sp>
      <p:sp>
        <p:nvSpPr>
          <p:cNvPr id="18" name="TextBox 17"/>
          <p:cNvSpPr txBox="1"/>
          <p:nvPr/>
        </p:nvSpPr>
        <p:spPr>
          <a:xfrm>
            <a:off x="4755355" y="2492514"/>
            <a:ext cx="742951" cy="707886"/>
          </a:xfrm>
          <a:prstGeom prst="rect">
            <a:avLst/>
          </a:prstGeom>
          <a:noFill/>
        </p:spPr>
        <p:txBody>
          <a:bodyPr wrap="square" rtlCol="0">
            <a:spAutoFit/>
          </a:bodyPr>
          <a:lstStyle/>
          <a:p>
            <a:r>
              <a:rPr lang="en-US" sz="4000" dirty="0" smtClean="0"/>
              <a:t>VS</a:t>
            </a:r>
            <a:endParaRPr lang="en-US" sz="4000" dirty="0"/>
          </a:p>
        </p:txBody>
      </p:sp>
      <p:sp>
        <p:nvSpPr>
          <p:cNvPr id="19" name="TextBox 18"/>
          <p:cNvSpPr txBox="1"/>
          <p:nvPr/>
        </p:nvSpPr>
        <p:spPr>
          <a:xfrm>
            <a:off x="361949" y="4766337"/>
            <a:ext cx="3914775"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Standardize </a:t>
            </a:r>
          </a:p>
          <a:p>
            <a:pPr marL="742950" lvl="1" indent="-285750">
              <a:buFont typeface="Arial" panose="020B0604020202020204" pitchFamily="34" charset="0"/>
              <a:buChar char="•"/>
            </a:pPr>
            <a:r>
              <a:rPr lang="en-US" dirty="0" smtClean="0"/>
              <a:t>Full text availability</a:t>
            </a:r>
          </a:p>
          <a:p>
            <a:pPr marL="742950" lvl="1" indent="-285750">
              <a:buFont typeface="Arial" panose="020B0604020202020204" pitchFamily="34" charset="0"/>
              <a:buChar char="•"/>
            </a:pPr>
            <a:r>
              <a:rPr lang="en-US" dirty="0" smtClean="0"/>
              <a:t>Publication type</a:t>
            </a:r>
          </a:p>
          <a:p>
            <a:pPr marL="742950" lvl="1" indent="-285750">
              <a:buFont typeface="Arial" panose="020B0604020202020204" pitchFamily="34" charset="0"/>
              <a:buChar char="•"/>
            </a:pPr>
            <a:r>
              <a:rPr lang="en-US" dirty="0" smtClean="0"/>
              <a:t>Subject headings</a:t>
            </a:r>
          </a:p>
          <a:p>
            <a:pPr marL="742950" lvl="1" indent="-285750">
              <a:buFont typeface="Arial" panose="020B0604020202020204" pitchFamily="34" charset="0"/>
              <a:buChar char="•"/>
            </a:pPr>
            <a:r>
              <a:rPr lang="en-US" dirty="0" smtClean="0"/>
              <a:t>Unique identifiers &amp; usage stats</a:t>
            </a:r>
            <a:endParaRPr lang="en-US" dirty="0"/>
          </a:p>
          <a:p>
            <a:pPr marL="742950" lvl="1" indent="-285750">
              <a:buFont typeface="Arial" panose="020B0604020202020204" pitchFamily="34" charset="0"/>
              <a:buChar char="•"/>
            </a:pPr>
            <a:r>
              <a:rPr lang="en-US" dirty="0" smtClean="0"/>
              <a:t>Way to push metadata and full text</a:t>
            </a:r>
            <a:endParaRPr lang="en-US" dirty="0"/>
          </a:p>
        </p:txBody>
      </p:sp>
    </p:spTree>
    <p:extLst>
      <p:ext uri="{BB962C8B-B14F-4D97-AF65-F5344CB8AC3E}">
        <p14:creationId xmlns:p14="http://schemas.microsoft.com/office/powerpoint/2010/main" val="2443141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50" y="1123950"/>
            <a:ext cx="2628900" cy="1343025"/>
          </a:xfrm>
          <a:prstGeom prst="rect">
            <a:avLst/>
          </a:prstGeom>
        </p:spPr>
      </p:pic>
      <p:pic>
        <p:nvPicPr>
          <p:cNvPr id="5" name="Picture 4"/>
          <p:cNvPicPr>
            <a:picLocks noChangeAspect="1"/>
          </p:cNvPicPr>
          <p:nvPr/>
        </p:nvPicPr>
        <p:blipFill>
          <a:blip r:embed="rId3"/>
          <a:stretch>
            <a:fillRect/>
          </a:stretch>
        </p:blipFill>
        <p:spPr>
          <a:xfrm>
            <a:off x="4171950" y="251668"/>
            <a:ext cx="6229350" cy="5596682"/>
          </a:xfrm>
          <a:prstGeom prst="rect">
            <a:avLst/>
          </a:prstGeom>
        </p:spPr>
      </p:pic>
      <p:sp>
        <p:nvSpPr>
          <p:cNvPr id="6" name="Rectangle 5"/>
          <p:cNvSpPr/>
          <p:nvPr/>
        </p:nvSpPr>
        <p:spPr>
          <a:xfrm>
            <a:off x="2895600" y="6137478"/>
            <a:ext cx="6096000" cy="646331"/>
          </a:xfrm>
          <a:prstGeom prst="rect">
            <a:avLst/>
          </a:prstGeom>
        </p:spPr>
        <p:txBody>
          <a:bodyPr>
            <a:spAutoFit/>
          </a:bodyPr>
          <a:lstStyle/>
          <a:p>
            <a:r>
              <a:rPr lang="en-US" dirty="0"/>
              <a:t>https://www.coar-repositories.org/news-media/more-on-the-future-of-repositories-response-to-richard-poynder/</a:t>
            </a:r>
          </a:p>
        </p:txBody>
      </p:sp>
    </p:spTree>
    <p:extLst>
      <p:ext uri="{BB962C8B-B14F-4D97-AF65-F5344CB8AC3E}">
        <p14:creationId xmlns:p14="http://schemas.microsoft.com/office/powerpoint/2010/main" val="3192642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5975"/>
            <a:ext cx="10515600" cy="4351338"/>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7200" dirty="0" smtClean="0"/>
              <a:t>Possible futures  </a:t>
            </a:r>
          </a:p>
          <a:p>
            <a:pPr marL="0" indent="0" algn="ctr">
              <a:buNone/>
            </a:pPr>
            <a:r>
              <a:rPr lang="en-US" sz="7200" dirty="0" smtClean="0"/>
              <a:t> (not mutually exclusive)</a:t>
            </a:r>
            <a:endParaRPr lang="en-US" sz="7200" dirty="0"/>
          </a:p>
        </p:txBody>
      </p:sp>
    </p:spTree>
    <p:extLst>
      <p:ext uri="{BB962C8B-B14F-4D97-AF65-F5344CB8AC3E}">
        <p14:creationId xmlns:p14="http://schemas.microsoft.com/office/powerpoint/2010/main" val="1541602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9875"/>
            <a:ext cx="10515600" cy="4351338"/>
          </a:xfrm>
        </p:spPr>
        <p:txBody>
          <a:bodyPr/>
          <a:lstStyle/>
          <a:p>
            <a:pPr marL="0" indent="0">
              <a:buNone/>
            </a:pPr>
            <a:r>
              <a:rPr lang="en-US" sz="6000" dirty="0" smtClean="0"/>
              <a:t>Institutional </a:t>
            </a:r>
            <a:r>
              <a:rPr lang="en-US" sz="6000" dirty="0"/>
              <a:t>repositories will focus on other goals besides collecting deposits of published articles</a:t>
            </a:r>
          </a:p>
          <a:p>
            <a:pPr marL="0" indent="0">
              <a:buNone/>
            </a:pPr>
            <a:endParaRPr lang="en-US" sz="6000" dirty="0"/>
          </a:p>
          <a:p>
            <a:pPr marL="514350" indent="-514350">
              <a:buAutoNum type="arabicPeriod"/>
            </a:pPr>
            <a:endParaRPr lang="en-US" dirty="0" smtClean="0"/>
          </a:p>
        </p:txBody>
      </p:sp>
      <p:sp>
        <p:nvSpPr>
          <p:cNvPr id="4" name="Content Placeholder 2"/>
          <p:cNvSpPr txBox="1">
            <a:spLocks/>
          </p:cNvSpPr>
          <p:nvPr/>
        </p:nvSpPr>
        <p:spPr>
          <a:xfrm>
            <a:off x="838200" y="3778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smtClean="0"/>
              <a:t>Scenario I</a:t>
            </a:r>
          </a:p>
          <a:p>
            <a:pPr marL="0" indent="0">
              <a:buNone/>
            </a:pPr>
            <a:endParaRPr lang="en-US" dirty="0" smtClean="0"/>
          </a:p>
        </p:txBody>
      </p:sp>
    </p:spTree>
    <p:extLst>
      <p:ext uri="{BB962C8B-B14F-4D97-AF65-F5344CB8AC3E}">
        <p14:creationId xmlns:p14="http://schemas.microsoft.com/office/powerpoint/2010/main" val="3640708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futures for IRS</a:t>
            </a:r>
            <a:endParaRPr lang="en-US" dirty="0"/>
          </a:p>
        </p:txBody>
      </p:sp>
      <p:sp>
        <p:nvSpPr>
          <p:cNvPr id="3" name="Content Placeholder 2"/>
          <p:cNvSpPr>
            <a:spLocks noGrp="1"/>
          </p:cNvSpPr>
          <p:nvPr>
            <p:ph idx="1"/>
          </p:nvPr>
        </p:nvSpPr>
        <p:spPr/>
        <p:txBody>
          <a:bodyPr/>
          <a:lstStyle/>
          <a:p>
            <a:r>
              <a:rPr lang="en-SG" dirty="0"/>
              <a:t>“to serve as tangible indicators of a university's quality and to demonstrate the scientific, societal, and economic relevance of its research activities, thus Increasing the institution's visibility, status, and public value” (Crow 2002)</a:t>
            </a:r>
          </a:p>
          <a:p>
            <a:pPr marL="0" indent="0">
              <a:buNone/>
            </a:pPr>
            <a:endParaRPr lang="en-SG" dirty="0"/>
          </a:p>
          <a:p>
            <a:r>
              <a:rPr lang="en-SG" dirty="0"/>
              <a:t>Nurture new forms of scholar communication beyond traditional publishing (</a:t>
            </a:r>
            <a:r>
              <a:rPr lang="en-SG" dirty="0" err="1"/>
              <a:t>e.g</a:t>
            </a:r>
            <a:r>
              <a:rPr lang="en-SG" dirty="0"/>
              <a:t> ETD, </a:t>
            </a:r>
            <a:r>
              <a:rPr lang="en-SG" dirty="0" smtClean="0"/>
              <a:t> grey literature, data archiving) </a:t>
            </a:r>
            <a:r>
              <a:rPr lang="en-SG" dirty="0"/>
              <a:t>– (Clifford 2003</a:t>
            </a:r>
            <a:r>
              <a:rPr lang="en-SG" dirty="0" smtClean="0"/>
              <a:t>)</a:t>
            </a:r>
          </a:p>
          <a:p>
            <a:endParaRPr lang="en-SG" dirty="0"/>
          </a:p>
          <a:p>
            <a:r>
              <a:rPr lang="en-SG" dirty="0" smtClean="0"/>
              <a:t>Challenge traditional publishing as overlay journals </a:t>
            </a:r>
            <a:endParaRPr lang="en-SG"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13266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9875"/>
            <a:ext cx="10515600" cy="4351338"/>
          </a:xfrm>
        </p:spPr>
        <p:txBody>
          <a:bodyPr/>
          <a:lstStyle/>
          <a:p>
            <a:pPr marL="0" indent="0">
              <a:buNone/>
            </a:pPr>
            <a:r>
              <a:rPr lang="en-US" sz="6000" dirty="0" smtClean="0"/>
              <a:t>Interoperability between repositories prevails! Institutional repositories will be equal valued partners along-side Subject repositories</a:t>
            </a:r>
            <a:endParaRPr lang="en-US" sz="6000" dirty="0"/>
          </a:p>
          <a:p>
            <a:pPr marL="0" indent="0">
              <a:buNone/>
            </a:pPr>
            <a:endParaRPr lang="en-US" sz="6000" dirty="0"/>
          </a:p>
          <a:p>
            <a:pPr marL="514350" indent="-514350">
              <a:buAutoNum type="arabicPeriod"/>
            </a:pPr>
            <a:endParaRPr lang="en-US" dirty="0" smtClean="0"/>
          </a:p>
        </p:txBody>
      </p:sp>
      <p:sp>
        <p:nvSpPr>
          <p:cNvPr id="4" name="Content Placeholder 2"/>
          <p:cNvSpPr txBox="1">
            <a:spLocks/>
          </p:cNvSpPr>
          <p:nvPr/>
        </p:nvSpPr>
        <p:spPr>
          <a:xfrm>
            <a:off x="838200" y="3778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smtClean="0"/>
              <a:t>Scenario II</a:t>
            </a:r>
          </a:p>
          <a:p>
            <a:pPr marL="0" indent="0">
              <a:buNone/>
            </a:pPr>
            <a:endParaRPr lang="en-US" dirty="0" smtClean="0"/>
          </a:p>
        </p:txBody>
      </p:sp>
    </p:spTree>
    <p:extLst>
      <p:ext uri="{BB962C8B-B14F-4D97-AF65-F5344CB8AC3E}">
        <p14:creationId xmlns:p14="http://schemas.microsoft.com/office/powerpoint/2010/main" val="2810790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9875"/>
            <a:ext cx="10515600" cy="4351338"/>
          </a:xfrm>
        </p:spPr>
        <p:txBody>
          <a:bodyPr/>
          <a:lstStyle/>
          <a:p>
            <a:pPr marL="0" indent="0">
              <a:buNone/>
            </a:pPr>
            <a:r>
              <a:rPr lang="en-US" sz="6000" dirty="0" smtClean="0"/>
              <a:t>Institutional repositories  integrates with other systems and into author’s workflow</a:t>
            </a:r>
            <a:endParaRPr lang="en-US" sz="6000" dirty="0"/>
          </a:p>
          <a:p>
            <a:pPr marL="514350" indent="-514350">
              <a:buAutoNum type="arabicPeriod"/>
            </a:pPr>
            <a:endParaRPr lang="en-US" dirty="0" smtClean="0"/>
          </a:p>
        </p:txBody>
      </p:sp>
      <p:sp>
        <p:nvSpPr>
          <p:cNvPr id="4" name="Content Placeholder 2"/>
          <p:cNvSpPr txBox="1">
            <a:spLocks/>
          </p:cNvSpPr>
          <p:nvPr/>
        </p:nvSpPr>
        <p:spPr>
          <a:xfrm>
            <a:off x="838200" y="3778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smtClean="0"/>
              <a:t>Scenario III</a:t>
            </a:r>
          </a:p>
          <a:p>
            <a:pPr marL="0" indent="0">
              <a:buNone/>
            </a:pPr>
            <a:endParaRPr lang="en-US" dirty="0" smtClean="0"/>
          </a:p>
        </p:txBody>
      </p:sp>
    </p:spTree>
    <p:extLst>
      <p:ext uri="{BB962C8B-B14F-4D97-AF65-F5344CB8AC3E}">
        <p14:creationId xmlns:p14="http://schemas.microsoft.com/office/powerpoint/2010/main" val="1348298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ntegration with University publication management system</a:t>
            </a:r>
            <a:endParaRPr lang="en-US" dirty="0"/>
          </a:p>
        </p:txBody>
      </p:sp>
      <p:sp>
        <p:nvSpPr>
          <p:cNvPr id="4" name="Rectangle 3"/>
          <p:cNvSpPr/>
          <p:nvPr/>
        </p:nvSpPr>
        <p:spPr>
          <a:xfrm>
            <a:off x="5007078" y="1959076"/>
            <a:ext cx="1696064"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 record metadata</a:t>
            </a:r>
            <a:endParaRPr lang="en-US" dirty="0"/>
          </a:p>
        </p:txBody>
      </p:sp>
      <p:sp>
        <p:nvSpPr>
          <p:cNvPr id="5" name="Rectangle 4"/>
          <p:cNvSpPr/>
          <p:nvPr/>
        </p:nvSpPr>
        <p:spPr>
          <a:xfrm>
            <a:off x="8654846" y="3280285"/>
            <a:ext cx="2155722"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Faculty profile/CV</a:t>
            </a:r>
            <a:endParaRPr lang="en-US" dirty="0"/>
          </a:p>
        </p:txBody>
      </p:sp>
      <p:sp>
        <p:nvSpPr>
          <p:cNvPr id="6" name="Rectangle 5"/>
          <p:cNvSpPr/>
          <p:nvPr/>
        </p:nvSpPr>
        <p:spPr>
          <a:xfrm>
            <a:off x="8654846" y="5804714"/>
            <a:ext cx="2155722"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systems</a:t>
            </a:r>
            <a:endParaRPr lang="en-US" dirty="0"/>
          </a:p>
        </p:txBody>
      </p:sp>
      <p:sp>
        <p:nvSpPr>
          <p:cNvPr id="7" name="Rectangle 6"/>
          <p:cNvSpPr/>
          <p:nvPr/>
        </p:nvSpPr>
        <p:spPr>
          <a:xfrm>
            <a:off x="8654846" y="4505629"/>
            <a:ext cx="2155722"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Performance appraisal</a:t>
            </a:r>
            <a:endParaRPr lang="en-US" dirty="0"/>
          </a:p>
        </p:txBody>
      </p:sp>
      <p:sp>
        <p:nvSpPr>
          <p:cNvPr id="8" name="Rectangle 7"/>
          <p:cNvSpPr/>
          <p:nvPr/>
        </p:nvSpPr>
        <p:spPr>
          <a:xfrm>
            <a:off x="1846007" y="1959076"/>
            <a:ext cx="1696064"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Auto-harvest metadata</a:t>
            </a:r>
            <a:endParaRPr lang="en-US" dirty="0"/>
          </a:p>
        </p:txBody>
      </p:sp>
      <p:sp>
        <p:nvSpPr>
          <p:cNvPr id="9" name="Rectangle 8"/>
          <p:cNvSpPr/>
          <p:nvPr/>
        </p:nvSpPr>
        <p:spPr>
          <a:xfrm>
            <a:off x="8654846" y="1959076"/>
            <a:ext cx="2155722"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Increased visibility downloads</a:t>
            </a:r>
            <a:endParaRPr lang="en-US" dirty="0"/>
          </a:p>
        </p:txBody>
      </p:sp>
      <p:sp>
        <p:nvSpPr>
          <p:cNvPr id="10" name="Right Arrow 9"/>
          <p:cNvSpPr/>
          <p:nvPr/>
        </p:nvSpPr>
        <p:spPr>
          <a:xfrm>
            <a:off x="7049729" y="2150806"/>
            <a:ext cx="1253613" cy="680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07078" y="2923864"/>
            <a:ext cx="1696064"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Attach appropriate copy</a:t>
            </a:r>
            <a:endParaRPr lang="en-US" dirty="0"/>
          </a:p>
        </p:txBody>
      </p:sp>
      <p:sp>
        <p:nvSpPr>
          <p:cNvPr id="12" name="Right Arrow 11"/>
          <p:cNvSpPr/>
          <p:nvPr/>
        </p:nvSpPr>
        <p:spPr>
          <a:xfrm rot="2366773">
            <a:off x="7026805" y="3244562"/>
            <a:ext cx="1253613" cy="680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366773">
            <a:off x="6976202" y="4342086"/>
            <a:ext cx="1253613" cy="680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366773">
            <a:off x="7004683" y="5529329"/>
            <a:ext cx="1253613" cy="680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2007126">
            <a:off x="3790335" y="2150806"/>
            <a:ext cx="1002891" cy="680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46007" y="3219899"/>
            <a:ext cx="1696064"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Grant management</a:t>
            </a:r>
            <a:endParaRPr lang="en-US" dirty="0"/>
          </a:p>
        </p:txBody>
      </p:sp>
      <p:sp>
        <p:nvSpPr>
          <p:cNvPr id="17" name="Right Arrow 16"/>
          <p:cNvSpPr/>
          <p:nvPr/>
        </p:nvSpPr>
        <p:spPr>
          <a:xfrm rot="19404969">
            <a:off x="3730925" y="3072077"/>
            <a:ext cx="1002891" cy="680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10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12192000" cy="6858000"/>
          </a:xfrm>
          <a:prstGeom prst="rect">
            <a:avLst/>
          </a:prstGeom>
        </p:spPr>
      </p:pic>
      <p:sp>
        <p:nvSpPr>
          <p:cNvPr id="5" name="Rectangle 4"/>
          <p:cNvSpPr/>
          <p:nvPr/>
        </p:nvSpPr>
        <p:spPr>
          <a:xfrm>
            <a:off x="-1182032" y="395585"/>
            <a:ext cx="14556064" cy="830997"/>
          </a:xfrm>
          <a:prstGeom prst="rect">
            <a:avLst/>
          </a:prstGeom>
          <a:noFill/>
        </p:spPr>
        <p:txBody>
          <a:bodyPr wrap="square" lIns="91440" tIns="45720" rIns="91440" bIns="45720">
            <a:spAutoFit/>
          </a:bodyPr>
          <a:lstStyle/>
          <a:p>
            <a:pPr algn="ctr"/>
            <a:r>
              <a:rPr lang="en-US" sz="48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We going to build a wall around your papers</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Rectangle 5"/>
          <p:cNvSpPr/>
          <p:nvPr/>
        </p:nvSpPr>
        <p:spPr>
          <a:xfrm>
            <a:off x="645836" y="5615285"/>
            <a:ext cx="11357528" cy="830997"/>
          </a:xfrm>
          <a:prstGeom prst="rect">
            <a:avLst/>
          </a:prstGeom>
          <a:noFill/>
        </p:spPr>
        <p:txBody>
          <a:bodyPr wrap="square" lIns="91440" tIns="45720" rIns="91440" bIns="45720">
            <a:spAutoFit/>
          </a:bodyPr>
          <a:lstStyle/>
          <a:p>
            <a:pPr algn="ctr"/>
            <a:r>
              <a:rPr lang="en-US" sz="48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And make </a:t>
            </a:r>
            <a:r>
              <a:rPr lang="en-US" sz="4800" b="1" strike="sngStrike"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libraries</a:t>
            </a:r>
            <a:r>
              <a:rPr lang="en-US" sz="48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pay for it</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Rectangle 1"/>
          <p:cNvSpPr/>
          <p:nvPr/>
        </p:nvSpPr>
        <p:spPr>
          <a:xfrm>
            <a:off x="5348257" y="5043785"/>
            <a:ext cx="2219389" cy="830997"/>
          </a:xfrm>
          <a:prstGeom prst="rect">
            <a:avLst/>
          </a:prstGeom>
          <a:noFill/>
        </p:spPr>
        <p:txBody>
          <a:bodyPr wrap="none" lIns="91440" tIns="45720" rIns="91440" bIns="45720">
            <a:spAutoFit/>
          </a:bodyPr>
          <a:lstStyle/>
          <a:p>
            <a:pPr algn="ctr"/>
            <a:r>
              <a:rPr lang="en-US" sz="48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Authors</a:t>
            </a:r>
            <a:endPar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1745686" y="2505670"/>
            <a:ext cx="9157828" cy="923330"/>
          </a:xfrm>
          <a:prstGeom prst="rect">
            <a:avLst/>
          </a:prstGeom>
          <a:noFill/>
        </p:spPr>
        <p:txBody>
          <a:bodyPr wrap="none" lIns="91440" tIns="45720" rIns="91440" bIns="45720">
            <a:spAutoFit/>
          </a:bodyPr>
          <a:lstStyle/>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Some people’s view of Gold OA</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9064343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254999" y="4579031"/>
            <a:ext cx="2834821" cy="1605434"/>
          </a:xfrm>
          <a:prstGeom prst="rect">
            <a:avLst/>
          </a:prstGeom>
        </p:spPr>
      </p:pic>
      <p:pic>
        <p:nvPicPr>
          <p:cNvPr id="6" name="Picture 5"/>
          <p:cNvPicPr>
            <a:picLocks noChangeAspect="1"/>
          </p:cNvPicPr>
          <p:nvPr/>
        </p:nvPicPr>
        <p:blipFill>
          <a:blip r:embed="rId3"/>
          <a:stretch>
            <a:fillRect/>
          </a:stretch>
        </p:blipFill>
        <p:spPr>
          <a:xfrm>
            <a:off x="3919062" y="2646537"/>
            <a:ext cx="5192076" cy="1212623"/>
          </a:xfrm>
          <a:prstGeom prst="rect">
            <a:avLst/>
          </a:prstGeom>
        </p:spPr>
      </p:pic>
      <p:sp>
        <p:nvSpPr>
          <p:cNvPr id="7" name="Title 1"/>
          <p:cNvSpPr>
            <a:spLocks noGrp="1"/>
          </p:cNvSpPr>
          <p:nvPr>
            <p:ph type="title"/>
          </p:nvPr>
        </p:nvSpPr>
        <p:spPr>
          <a:xfrm>
            <a:off x="838200" y="365125"/>
            <a:ext cx="11353800" cy="1325563"/>
          </a:xfrm>
        </p:spPr>
        <p:txBody>
          <a:bodyPr/>
          <a:lstStyle/>
          <a:p>
            <a:r>
              <a:rPr lang="en-US" dirty="0" smtClean="0"/>
              <a:t>Competition or complement? </a:t>
            </a:r>
            <a:endParaRPr lang="en-US" dirty="0"/>
          </a:p>
        </p:txBody>
      </p:sp>
      <p:pic>
        <p:nvPicPr>
          <p:cNvPr id="8" name="Picture 7"/>
          <p:cNvPicPr>
            <a:picLocks noChangeAspect="1"/>
          </p:cNvPicPr>
          <p:nvPr/>
        </p:nvPicPr>
        <p:blipFill>
          <a:blip r:embed="rId4"/>
          <a:stretch>
            <a:fillRect/>
          </a:stretch>
        </p:blipFill>
        <p:spPr>
          <a:xfrm>
            <a:off x="638522" y="4132839"/>
            <a:ext cx="5235432" cy="1971571"/>
          </a:xfrm>
          <a:prstGeom prst="rect">
            <a:avLst/>
          </a:prstGeom>
        </p:spPr>
      </p:pic>
    </p:spTree>
    <p:extLst>
      <p:ext uri="{BB962C8B-B14F-4D97-AF65-F5344CB8AC3E}">
        <p14:creationId xmlns:p14="http://schemas.microsoft.com/office/powerpoint/2010/main" val="336865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publishers (I)</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8"/>
          <p:cNvPicPr>
            <a:picLocks noChangeAspect="1"/>
          </p:cNvPicPr>
          <p:nvPr/>
        </p:nvPicPr>
        <p:blipFill>
          <a:blip r:embed="rId2"/>
          <a:stretch>
            <a:fillRect/>
          </a:stretch>
        </p:blipFill>
        <p:spPr>
          <a:xfrm>
            <a:off x="5861680" y="2728453"/>
            <a:ext cx="1902117" cy="1231499"/>
          </a:xfrm>
          <a:prstGeom prst="rect">
            <a:avLst/>
          </a:prstGeom>
        </p:spPr>
      </p:pic>
      <p:sp>
        <p:nvSpPr>
          <p:cNvPr id="5" name="Rectangle 4"/>
          <p:cNvSpPr/>
          <p:nvPr/>
        </p:nvSpPr>
        <p:spPr>
          <a:xfrm>
            <a:off x="10017039" y="2728452"/>
            <a:ext cx="1865670" cy="1194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Published version (</a:t>
            </a:r>
            <a:r>
              <a:rPr lang="en-US" dirty="0" err="1" smtClean="0"/>
              <a:t>Sciencedirect</a:t>
            </a:r>
            <a:r>
              <a:rPr lang="en-US" dirty="0" smtClean="0"/>
              <a:t>)</a:t>
            </a:r>
            <a:endParaRPr lang="en-US" dirty="0"/>
          </a:p>
        </p:txBody>
      </p:sp>
      <p:sp>
        <p:nvSpPr>
          <p:cNvPr id="6" name="Rectangle 5"/>
          <p:cNvSpPr/>
          <p:nvPr/>
        </p:nvSpPr>
        <p:spPr>
          <a:xfrm>
            <a:off x="1371600" y="2728453"/>
            <a:ext cx="2236838" cy="1194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Metadata of articles by UF authors</a:t>
            </a:r>
          </a:p>
          <a:p>
            <a:pPr algn="ctr"/>
            <a:r>
              <a:rPr lang="en-US" dirty="0"/>
              <a:t>(</a:t>
            </a:r>
            <a:r>
              <a:rPr lang="en-US" dirty="0" smtClean="0"/>
              <a:t>from Elsevier)</a:t>
            </a:r>
            <a:endParaRPr lang="en-US" dirty="0"/>
          </a:p>
        </p:txBody>
      </p:sp>
      <p:sp>
        <p:nvSpPr>
          <p:cNvPr id="7" name="Right Arrow 6"/>
          <p:cNvSpPr/>
          <p:nvPr/>
        </p:nvSpPr>
        <p:spPr>
          <a:xfrm>
            <a:off x="3723968" y="2728453"/>
            <a:ext cx="2086897" cy="1111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ScienceDirect</a:t>
            </a:r>
            <a:r>
              <a:rPr lang="en-US" dirty="0" smtClean="0"/>
              <a:t> API</a:t>
            </a:r>
            <a:endParaRPr lang="en-US" dirty="0"/>
          </a:p>
        </p:txBody>
      </p:sp>
      <p:sp>
        <p:nvSpPr>
          <p:cNvPr id="8" name="Right Arrow 7"/>
          <p:cNvSpPr/>
          <p:nvPr/>
        </p:nvSpPr>
        <p:spPr>
          <a:xfrm>
            <a:off x="7903103" y="2848908"/>
            <a:ext cx="2086897" cy="1111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ScienceDirect</a:t>
            </a:r>
            <a:r>
              <a:rPr lang="en-US" dirty="0" smtClean="0"/>
              <a:t> API</a:t>
            </a:r>
            <a:endParaRPr lang="en-US" dirty="0"/>
          </a:p>
        </p:txBody>
      </p:sp>
      <p:sp>
        <p:nvSpPr>
          <p:cNvPr id="9" name="Rectangle 8"/>
          <p:cNvSpPr/>
          <p:nvPr/>
        </p:nvSpPr>
        <p:spPr>
          <a:xfrm>
            <a:off x="843701" y="4914664"/>
            <a:ext cx="6096000" cy="1754326"/>
          </a:xfrm>
          <a:prstGeom prst="rect">
            <a:avLst/>
          </a:prstGeom>
        </p:spPr>
        <p:txBody>
          <a:bodyPr>
            <a:spAutoFit/>
          </a:bodyPr>
          <a:lstStyle/>
          <a:p>
            <a:r>
              <a:rPr lang="en-SG" dirty="0"/>
              <a:t>Russell, Judith C.; Wise, Alicia; </a:t>
            </a:r>
            <a:r>
              <a:rPr lang="en-SG" dirty="0" err="1"/>
              <a:t>Dinsmore</a:t>
            </a:r>
            <a:r>
              <a:rPr lang="en-SG" dirty="0"/>
              <a:t>, Chelsea S.; Spears, Laura I.; Phillips, Robert V.; and Taylor, Laurie (2016) "Academic Library and Publisher Collaboration: Utilizing an Institutional Repository to Maximize the Visibility and Impact of Articles by University Authors," Collaborative Librarianship: Vol. 8: </a:t>
            </a:r>
            <a:r>
              <a:rPr lang="en-SG" dirty="0" err="1"/>
              <a:t>Iss</a:t>
            </a:r>
            <a:r>
              <a:rPr lang="en-SG" dirty="0"/>
              <a:t>. 2, Article 4.</a:t>
            </a:r>
            <a:endParaRPr lang="en-US" dirty="0"/>
          </a:p>
        </p:txBody>
      </p:sp>
      <p:pic>
        <p:nvPicPr>
          <p:cNvPr id="10" name="Picture 9"/>
          <p:cNvPicPr>
            <a:picLocks noChangeAspect="1"/>
          </p:cNvPicPr>
          <p:nvPr/>
        </p:nvPicPr>
        <p:blipFill>
          <a:blip r:embed="rId3"/>
          <a:stretch>
            <a:fillRect/>
          </a:stretch>
        </p:blipFill>
        <p:spPr>
          <a:xfrm>
            <a:off x="1371600" y="4003575"/>
            <a:ext cx="2257425" cy="476250"/>
          </a:xfrm>
          <a:prstGeom prst="rect">
            <a:avLst/>
          </a:prstGeom>
        </p:spPr>
      </p:pic>
      <p:sp>
        <p:nvSpPr>
          <p:cNvPr id="11" name="Rectangle 10"/>
          <p:cNvSpPr/>
          <p:nvPr/>
        </p:nvSpPr>
        <p:spPr>
          <a:xfrm>
            <a:off x="7277760" y="5309004"/>
            <a:ext cx="5059383" cy="646331"/>
          </a:xfrm>
          <a:prstGeom prst="rect">
            <a:avLst/>
          </a:prstGeom>
        </p:spPr>
        <p:txBody>
          <a:bodyPr wrap="square">
            <a:spAutoFit/>
          </a:bodyPr>
          <a:lstStyle/>
          <a:p>
            <a:r>
              <a:rPr lang="en-US" dirty="0"/>
              <a:t>https://www.elsevier.com/solutions/sciencedirect/support/institutional-repository</a:t>
            </a:r>
          </a:p>
        </p:txBody>
      </p:sp>
    </p:spTree>
    <p:extLst>
      <p:ext uri="{BB962C8B-B14F-4D97-AF65-F5344CB8AC3E}">
        <p14:creationId xmlns:p14="http://schemas.microsoft.com/office/powerpoint/2010/main" val="1310678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685800"/>
            <a:ext cx="9601200" cy="1485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How is this supporting open access?</a:t>
            </a:r>
            <a:endParaRPr lang="en-US" dirty="0"/>
          </a:p>
        </p:txBody>
      </p:sp>
      <p:pic>
        <p:nvPicPr>
          <p:cNvPr id="5" name="Content Placeholder 8"/>
          <p:cNvPicPr>
            <a:picLocks noChangeAspect="1"/>
          </p:cNvPicPr>
          <p:nvPr/>
        </p:nvPicPr>
        <p:blipFill>
          <a:blip r:embed="rId2"/>
          <a:stretch>
            <a:fillRect/>
          </a:stretch>
        </p:blipFill>
        <p:spPr>
          <a:xfrm>
            <a:off x="5861680" y="2728453"/>
            <a:ext cx="1902117" cy="1231499"/>
          </a:xfrm>
          <a:prstGeom prst="rect">
            <a:avLst/>
          </a:prstGeom>
        </p:spPr>
      </p:pic>
      <p:sp>
        <p:nvSpPr>
          <p:cNvPr id="6" name="Rectangle 5"/>
          <p:cNvSpPr/>
          <p:nvPr/>
        </p:nvSpPr>
        <p:spPr>
          <a:xfrm>
            <a:off x="10017039" y="2728452"/>
            <a:ext cx="1865670" cy="1194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Published version (</a:t>
            </a:r>
            <a:r>
              <a:rPr lang="en-US" dirty="0" err="1" smtClean="0"/>
              <a:t>Sciencedirect</a:t>
            </a:r>
            <a:r>
              <a:rPr lang="en-US" dirty="0" smtClean="0"/>
              <a:t>)</a:t>
            </a:r>
            <a:endParaRPr lang="en-US" dirty="0"/>
          </a:p>
        </p:txBody>
      </p:sp>
      <p:sp>
        <p:nvSpPr>
          <p:cNvPr id="7" name="Right Arrow 6"/>
          <p:cNvSpPr/>
          <p:nvPr/>
        </p:nvSpPr>
        <p:spPr>
          <a:xfrm>
            <a:off x="3723968" y="2728453"/>
            <a:ext cx="2086897" cy="1111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ScienceDirect</a:t>
            </a:r>
            <a:r>
              <a:rPr lang="en-US" dirty="0" smtClean="0"/>
              <a:t> API</a:t>
            </a:r>
            <a:endParaRPr lang="en-US" dirty="0"/>
          </a:p>
        </p:txBody>
      </p:sp>
      <p:sp>
        <p:nvSpPr>
          <p:cNvPr id="8" name="Right Arrow 7"/>
          <p:cNvSpPr/>
          <p:nvPr/>
        </p:nvSpPr>
        <p:spPr>
          <a:xfrm>
            <a:off x="7903103" y="2848908"/>
            <a:ext cx="2086897" cy="11110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ScienceDirect</a:t>
            </a:r>
            <a:r>
              <a:rPr lang="en-US" dirty="0" smtClean="0"/>
              <a:t> API</a:t>
            </a:r>
            <a:endParaRPr lang="en-US" dirty="0"/>
          </a:p>
        </p:txBody>
      </p:sp>
      <p:sp>
        <p:nvSpPr>
          <p:cNvPr id="9" name="Rectangle 8"/>
          <p:cNvSpPr/>
          <p:nvPr/>
        </p:nvSpPr>
        <p:spPr>
          <a:xfrm>
            <a:off x="10017039" y="4717036"/>
            <a:ext cx="1865670" cy="1194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OR </a:t>
            </a:r>
          </a:p>
          <a:p>
            <a:pPr algn="ctr"/>
            <a:r>
              <a:rPr lang="en-US" dirty="0" smtClean="0"/>
              <a:t>author </a:t>
            </a:r>
            <a:r>
              <a:rPr lang="en-US" dirty="0"/>
              <a:t>accepted </a:t>
            </a:r>
            <a:r>
              <a:rPr lang="en-US" dirty="0" smtClean="0"/>
              <a:t>manuscripts (phase 2) </a:t>
            </a:r>
            <a:endParaRPr lang="en-US" dirty="0"/>
          </a:p>
        </p:txBody>
      </p:sp>
      <p:sp>
        <p:nvSpPr>
          <p:cNvPr id="10" name="Rectangle 9"/>
          <p:cNvSpPr/>
          <p:nvPr/>
        </p:nvSpPr>
        <p:spPr>
          <a:xfrm>
            <a:off x="2251587" y="4911579"/>
            <a:ext cx="6096000" cy="1754326"/>
          </a:xfrm>
          <a:prstGeom prst="rect">
            <a:avLst/>
          </a:prstGeom>
        </p:spPr>
        <p:txBody>
          <a:bodyPr>
            <a:spAutoFit/>
          </a:bodyPr>
          <a:lstStyle/>
          <a:p>
            <a:r>
              <a:rPr lang="en-SG" dirty="0"/>
              <a:t>Russell, Judith C.; Wise, Alicia; </a:t>
            </a:r>
            <a:r>
              <a:rPr lang="en-SG" dirty="0" err="1"/>
              <a:t>Dinsmore</a:t>
            </a:r>
            <a:r>
              <a:rPr lang="en-SG" dirty="0"/>
              <a:t>, Chelsea S.; Spears, Laura I.; Phillips, Robert V.; and Taylor, Laurie (2016) "Academic Library and Publisher Collaboration: Utilizing an Institutional Repository to Maximize the Visibility and Impact of Articles by University Authors," Collaborative Librarianship: Vol. 8: </a:t>
            </a:r>
            <a:r>
              <a:rPr lang="en-SG" dirty="0" err="1"/>
              <a:t>Iss</a:t>
            </a:r>
            <a:r>
              <a:rPr lang="en-SG" dirty="0"/>
              <a:t>. 2, Article 4.</a:t>
            </a:r>
            <a:endParaRPr lang="en-US" dirty="0"/>
          </a:p>
        </p:txBody>
      </p:sp>
      <p:sp>
        <p:nvSpPr>
          <p:cNvPr id="11" name="Rectangle 10"/>
          <p:cNvSpPr/>
          <p:nvPr/>
        </p:nvSpPr>
        <p:spPr>
          <a:xfrm>
            <a:off x="1371600" y="2728453"/>
            <a:ext cx="2236838" cy="1194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Metadata of articles by UF authors</a:t>
            </a:r>
          </a:p>
          <a:p>
            <a:pPr algn="ctr"/>
            <a:r>
              <a:rPr lang="en-US" dirty="0"/>
              <a:t>(</a:t>
            </a:r>
            <a:r>
              <a:rPr lang="en-US" dirty="0" smtClean="0"/>
              <a:t>from Elsevier)</a:t>
            </a:r>
            <a:endParaRPr lang="en-US" dirty="0"/>
          </a:p>
        </p:txBody>
      </p:sp>
    </p:spTree>
    <p:extLst>
      <p:ext uri="{BB962C8B-B14F-4D97-AF65-F5344CB8AC3E}">
        <p14:creationId xmlns:p14="http://schemas.microsoft.com/office/powerpoint/2010/main" val="1003541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685800"/>
            <a:ext cx="9601200" cy="1485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Integration with publisher (II)</a:t>
            </a:r>
            <a:endParaRPr lang="en-US" dirty="0"/>
          </a:p>
        </p:txBody>
      </p:sp>
      <p:pic>
        <p:nvPicPr>
          <p:cNvPr id="5" name="Content Placeholder 3"/>
          <p:cNvPicPr>
            <a:picLocks noChangeAspect="1"/>
          </p:cNvPicPr>
          <p:nvPr/>
        </p:nvPicPr>
        <p:blipFill>
          <a:blip r:embed="rId2"/>
          <a:stretch>
            <a:fillRect/>
          </a:stretch>
        </p:blipFill>
        <p:spPr>
          <a:xfrm>
            <a:off x="2146989" y="3988241"/>
            <a:ext cx="6055572" cy="2736408"/>
          </a:xfrm>
          <a:prstGeom prst="rect">
            <a:avLst/>
          </a:prstGeom>
        </p:spPr>
      </p:pic>
      <p:sp>
        <p:nvSpPr>
          <p:cNvPr id="6" name="Right Arrow 5"/>
          <p:cNvSpPr/>
          <p:nvPr/>
        </p:nvSpPr>
        <p:spPr>
          <a:xfrm>
            <a:off x="3921162" y="2727383"/>
            <a:ext cx="2507225" cy="8385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Metadata/Full Text</a:t>
            </a:r>
            <a:endParaRPr lang="en-US" dirty="0"/>
          </a:p>
        </p:txBody>
      </p:sp>
      <p:sp>
        <p:nvSpPr>
          <p:cNvPr id="7" name="Rectangle 6"/>
          <p:cNvSpPr/>
          <p:nvPr/>
        </p:nvSpPr>
        <p:spPr>
          <a:xfrm>
            <a:off x="6656438" y="2549336"/>
            <a:ext cx="3092246" cy="1194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Publisher submission systems</a:t>
            </a:r>
            <a:endParaRPr lang="en-US" dirty="0"/>
          </a:p>
        </p:txBody>
      </p:sp>
      <p:sp>
        <p:nvSpPr>
          <p:cNvPr id="8" name="Rectangle 7"/>
          <p:cNvSpPr/>
          <p:nvPr/>
        </p:nvSpPr>
        <p:spPr>
          <a:xfrm>
            <a:off x="1371600" y="2549336"/>
            <a:ext cx="2236838" cy="1194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Authors submit preprint to subject repository</a:t>
            </a:r>
            <a:endParaRPr lang="en-US" dirty="0"/>
          </a:p>
        </p:txBody>
      </p:sp>
    </p:spTree>
    <p:extLst>
      <p:ext uri="{BB962C8B-B14F-4D97-AF65-F5344CB8AC3E}">
        <p14:creationId xmlns:p14="http://schemas.microsoft.com/office/powerpoint/2010/main" val="3696993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Perfectly interoperable world </a:t>
            </a:r>
            <a:endParaRPr lang="en-US" dirty="0"/>
          </a:p>
        </p:txBody>
      </p:sp>
      <p:pic>
        <p:nvPicPr>
          <p:cNvPr id="4" name="Content Placeholder 3"/>
          <p:cNvPicPr>
            <a:picLocks noGrp="1" noChangeAspect="1"/>
          </p:cNvPicPr>
          <p:nvPr>
            <p:ph idx="1"/>
          </p:nvPr>
        </p:nvPicPr>
        <p:blipFill>
          <a:blip r:embed="rId2"/>
          <a:stretch>
            <a:fillRect/>
          </a:stretch>
        </p:blipFill>
        <p:spPr>
          <a:xfrm>
            <a:off x="1752601" y="1241536"/>
            <a:ext cx="8060050" cy="5411677"/>
          </a:xfrm>
          <a:prstGeom prst="rect">
            <a:avLst/>
          </a:prstGeom>
        </p:spPr>
      </p:pic>
    </p:spTree>
    <p:extLst>
      <p:ext uri="{BB962C8B-B14F-4D97-AF65-F5344CB8AC3E}">
        <p14:creationId xmlns:p14="http://schemas.microsoft.com/office/powerpoint/2010/main" val="2891186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9875"/>
            <a:ext cx="10515600" cy="4351338"/>
          </a:xfrm>
        </p:spPr>
        <p:txBody>
          <a:bodyPr/>
          <a:lstStyle/>
          <a:p>
            <a:pPr marL="0" indent="0">
              <a:buNone/>
            </a:pPr>
            <a:r>
              <a:rPr lang="en-US" sz="6000" dirty="0" smtClean="0"/>
              <a:t>Gold OA wins out – making the whole repositories debate moot.</a:t>
            </a:r>
            <a:endParaRPr lang="en-US" sz="6000" dirty="0"/>
          </a:p>
          <a:p>
            <a:pPr marL="514350" indent="-514350">
              <a:buAutoNum type="arabicPeriod"/>
            </a:pPr>
            <a:endParaRPr lang="en-US" dirty="0" smtClean="0"/>
          </a:p>
        </p:txBody>
      </p:sp>
      <p:sp>
        <p:nvSpPr>
          <p:cNvPr id="4" name="Content Placeholder 2"/>
          <p:cNvSpPr txBox="1">
            <a:spLocks/>
          </p:cNvSpPr>
          <p:nvPr/>
        </p:nvSpPr>
        <p:spPr>
          <a:xfrm>
            <a:off x="838200" y="3778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smtClean="0"/>
              <a:t>Scenario IV</a:t>
            </a:r>
          </a:p>
          <a:p>
            <a:pPr marL="0" indent="0">
              <a:buNone/>
            </a:pPr>
            <a:endParaRPr lang="en-US" dirty="0" smtClean="0"/>
          </a:p>
        </p:txBody>
      </p:sp>
    </p:spTree>
    <p:extLst>
      <p:ext uri="{BB962C8B-B14F-4D97-AF65-F5344CB8AC3E}">
        <p14:creationId xmlns:p14="http://schemas.microsoft.com/office/powerpoint/2010/main" val="227999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00150" y="681352"/>
            <a:ext cx="10020300" cy="48107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53489" y="3179275"/>
            <a:ext cx="5219700" cy="1325563"/>
          </a:xfrm>
        </p:spPr>
        <p:txBody>
          <a:bodyPr>
            <a:normAutofit/>
          </a:bodyPr>
          <a:lstStyle/>
          <a:p>
            <a:r>
              <a:rPr lang="en-US" sz="3600" dirty="0" err="1" smtClean="0"/>
              <a:t>aarontay</a:t>
            </a:r>
            <a:endParaRPr lang="en-US" sz="3600" dirty="0"/>
          </a:p>
        </p:txBody>
      </p:sp>
      <p:pic>
        <p:nvPicPr>
          <p:cNvPr id="4" name="Content Placeholder 3"/>
          <p:cNvPicPr>
            <a:picLocks noGrp="1" noChangeAspect="1"/>
          </p:cNvPicPr>
          <p:nvPr>
            <p:ph idx="1"/>
          </p:nvPr>
        </p:nvPicPr>
        <p:blipFill>
          <a:blip r:embed="rId2"/>
          <a:stretch>
            <a:fillRect/>
          </a:stretch>
        </p:blipFill>
        <p:spPr>
          <a:xfrm>
            <a:off x="1719534" y="2609850"/>
            <a:ext cx="861739" cy="648963"/>
          </a:xfrm>
          <a:prstGeom prst="rect">
            <a:avLst/>
          </a:prstGeom>
        </p:spPr>
      </p:pic>
      <p:pic>
        <p:nvPicPr>
          <p:cNvPr id="5" name="Picture 4"/>
          <p:cNvPicPr>
            <a:picLocks noChangeAspect="1"/>
          </p:cNvPicPr>
          <p:nvPr/>
        </p:nvPicPr>
        <p:blipFill>
          <a:blip r:embed="rId3"/>
          <a:stretch>
            <a:fillRect/>
          </a:stretch>
        </p:blipFill>
        <p:spPr>
          <a:xfrm>
            <a:off x="1428750" y="3258813"/>
            <a:ext cx="1372339" cy="1036880"/>
          </a:xfrm>
          <a:prstGeom prst="rect">
            <a:avLst/>
          </a:prstGeom>
        </p:spPr>
      </p:pic>
      <p:sp>
        <p:nvSpPr>
          <p:cNvPr id="6" name="Title 1"/>
          <p:cNvSpPr txBox="1">
            <a:spLocks/>
          </p:cNvSpPr>
          <p:nvPr/>
        </p:nvSpPr>
        <p:spPr>
          <a:xfrm>
            <a:off x="2953489" y="2423949"/>
            <a:ext cx="5219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smtClean="0"/>
              <a:t>aarontay@gmail.com</a:t>
            </a:r>
            <a:endParaRPr lang="en-US" sz="3600" dirty="0"/>
          </a:p>
        </p:txBody>
      </p:sp>
      <p:pic>
        <p:nvPicPr>
          <p:cNvPr id="7" name="Picture 6"/>
          <p:cNvPicPr>
            <a:picLocks noChangeAspect="1"/>
          </p:cNvPicPr>
          <p:nvPr/>
        </p:nvPicPr>
        <p:blipFill>
          <a:blip r:embed="rId4"/>
          <a:stretch>
            <a:fillRect/>
          </a:stretch>
        </p:blipFill>
        <p:spPr>
          <a:xfrm>
            <a:off x="1719533" y="4296429"/>
            <a:ext cx="861739" cy="905931"/>
          </a:xfrm>
          <a:prstGeom prst="rect">
            <a:avLst/>
          </a:prstGeom>
        </p:spPr>
      </p:pic>
      <p:sp>
        <p:nvSpPr>
          <p:cNvPr id="8" name="Rectangle 7"/>
          <p:cNvSpPr/>
          <p:nvPr/>
        </p:nvSpPr>
        <p:spPr>
          <a:xfrm>
            <a:off x="2953489" y="4426228"/>
            <a:ext cx="7321813" cy="646331"/>
          </a:xfrm>
          <a:prstGeom prst="rect">
            <a:avLst/>
          </a:prstGeom>
        </p:spPr>
        <p:txBody>
          <a:bodyPr wrap="none">
            <a:spAutoFit/>
          </a:bodyPr>
          <a:lstStyle/>
          <a:p>
            <a:r>
              <a:rPr lang="en-US" sz="3600" dirty="0">
                <a:latin typeface="+mj-lt"/>
              </a:rPr>
              <a:t>musingsaboutlibrarianship.blogspot.sg</a:t>
            </a:r>
          </a:p>
        </p:txBody>
      </p:sp>
      <p:sp>
        <p:nvSpPr>
          <p:cNvPr id="9" name="TextBox 8"/>
          <p:cNvSpPr txBox="1"/>
          <p:nvPr/>
        </p:nvSpPr>
        <p:spPr>
          <a:xfrm>
            <a:off x="2953489" y="1107975"/>
            <a:ext cx="8110267" cy="1384995"/>
          </a:xfrm>
          <a:prstGeom prst="rect">
            <a:avLst/>
          </a:prstGeom>
          <a:noFill/>
        </p:spPr>
        <p:txBody>
          <a:bodyPr wrap="square" rtlCol="0">
            <a:spAutoFit/>
          </a:bodyPr>
          <a:lstStyle/>
          <a:p>
            <a:r>
              <a:rPr lang="en-US" sz="2800" dirty="0" smtClean="0"/>
              <a:t>Aaron </a:t>
            </a:r>
            <a:r>
              <a:rPr lang="en-US" sz="2800" dirty="0" err="1" smtClean="0"/>
              <a:t>Tay</a:t>
            </a:r>
            <a:endParaRPr lang="en-US" sz="2800" dirty="0" smtClean="0"/>
          </a:p>
          <a:p>
            <a:r>
              <a:rPr lang="en-US" sz="2800" dirty="0" smtClean="0"/>
              <a:t>Library analytics manager, Singapore Management University</a:t>
            </a:r>
            <a:endParaRPr lang="en-US" sz="2800" dirty="0"/>
          </a:p>
        </p:txBody>
      </p:sp>
      <p:pic>
        <p:nvPicPr>
          <p:cNvPr id="11" name="Picture 10"/>
          <p:cNvPicPr>
            <a:picLocks noChangeAspect="1"/>
          </p:cNvPicPr>
          <p:nvPr/>
        </p:nvPicPr>
        <p:blipFill>
          <a:blip r:embed="rId5"/>
          <a:stretch>
            <a:fillRect/>
          </a:stretch>
        </p:blipFill>
        <p:spPr>
          <a:xfrm>
            <a:off x="1719533" y="1191970"/>
            <a:ext cx="981440" cy="981440"/>
          </a:xfrm>
          <a:prstGeom prst="rect">
            <a:avLst/>
          </a:prstGeom>
        </p:spPr>
      </p:pic>
    </p:spTree>
    <p:extLst>
      <p:ext uri="{BB962C8B-B14F-4D97-AF65-F5344CB8AC3E}">
        <p14:creationId xmlns:p14="http://schemas.microsoft.com/office/powerpoint/2010/main" val="232296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poynder.blogspot.sg/2016/09/q-with-cnis-clifford-lynch-time-to-re_22.html</a:t>
            </a:r>
            <a:endParaRPr lang="en-US" dirty="0" smtClean="0"/>
          </a:p>
          <a:p>
            <a:r>
              <a:rPr lang="en-US" dirty="0">
                <a:hlinkClick r:id="rId3"/>
              </a:rPr>
              <a:t>https://</a:t>
            </a:r>
            <a:r>
              <a:rPr lang="en-US" dirty="0" smtClean="0">
                <a:hlinkClick r:id="rId3"/>
              </a:rPr>
              <a:t>poynder.blogspot.sg/2016/10/institutional-repositories-response-to.html?m=0</a:t>
            </a:r>
            <a:endParaRPr lang="en-US" dirty="0" smtClean="0"/>
          </a:p>
          <a:p>
            <a:r>
              <a:rPr lang="en-US" dirty="0">
                <a:hlinkClick r:id="rId4"/>
              </a:rPr>
              <a:t>http://</a:t>
            </a:r>
            <a:r>
              <a:rPr lang="en-US" dirty="0" smtClean="0">
                <a:hlinkClick r:id="rId4"/>
              </a:rPr>
              <a:t>blog.dshr.org/2016/10/why-did-institutional-repositories-fail.html</a:t>
            </a:r>
            <a:r>
              <a:rPr lang="en-US" dirty="0" smtClean="0"/>
              <a:t> </a:t>
            </a:r>
          </a:p>
          <a:p>
            <a:r>
              <a:rPr lang="en-US" dirty="0">
                <a:hlinkClick r:id="rId5"/>
              </a:rPr>
              <a:t>http://ukcorr.org/2015/11/27/cris-and-retirement-of-repositories</a:t>
            </a:r>
            <a:r>
              <a:rPr lang="en-US" dirty="0" smtClean="0">
                <a:hlinkClick r:id="rId5"/>
              </a:rPr>
              <a:t>/</a:t>
            </a:r>
            <a:endParaRPr lang="en-US" dirty="0" smtClean="0"/>
          </a:p>
          <a:p>
            <a:r>
              <a:rPr lang="en-US" dirty="0">
                <a:hlinkClick r:id="rId6"/>
              </a:rPr>
              <a:t>http://</a:t>
            </a:r>
            <a:r>
              <a:rPr lang="en-US" dirty="0" smtClean="0">
                <a:hlinkClick r:id="rId6"/>
              </a:rPr>
              <a:t>scitechsociety.blogspot.sg/2016/07/let-ir-rip.html</a:t>
            </a:r>
            <a:r>
              <a:rPr lang="en-US" dirty="0" smtClean="0"/>
              <a:t> </a:t>
            </a:r>
            <a:endParaRPr lang="en-US" dirty="0"/>
          </a:p>
        </p:txBody>
      </p:sp>
    </p:spTree>
    <p:extLst>
      <p:ext uri="{BB962C8B-B14F-4D97-AF65-F5344CB8AC3E}">
        <p14:creationId xmlns:p14="http://schemas.microsoft.com/office/powerpoint/2010/main" val="718081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archiving of papers but of what and why?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8345611"/>
              </p:ext>
            </p:extLst>
          </p:nvPr>
        </p:nvGraphicFramePr>
        <p:xfrm>
          <a:off x="838198" y="1825625"/>
          <a:ext cx="10202336" cy="6223000"/>
        </p:xfrm>
        <a:graphic>
          <a:graphicData uri="http://schemas.openxmlformats.org/drawingml/2006/table">
            <a:tbl>
              <a:tblPr firstRow="1" bandRow="1">
                <a:tableStyleId>{5C22544A-7EE6-4342-B048-85BDC9FD1C3A}</a:tableStyleId>
              </a:tblPr>
              <a:tblGrid>
                <a:gridCol w="2550584"/>
                <a:gridCol w="2550584"/>
                <a:gridCol w="2550584"/>
                <a:gridCol w="2550584"/>
              </a:tblGrid>
              <a:tr h="370840">
                <a:tc>
                  <a:txBody>
                    <a:bodyPr/>
                    <a:lstStyle/>
                    <a:p>
                      <a:r>
                        <a:rPr lang="en-US" dirty="0" smtClean="0"/>
                        <a:t>Of what</a:t>
                      </a:r>
                      <a:endParaRPr lang="en-US" dirty="0"/>
                    </a:p>
                  </a:txBody>
                  <a:tcPr/>
                </a:tc>
                <a:tc>
                  <a:txBody>
                    <a:bodyPr/>
                    <a:lstStyle/>
                    <a:p>
                      <a:r>
                        <a:rPr lang="en-US" dirty="0" smtClean="0"/>
                        <a:t>When</a:t>
                      </a:r>
                      <a:endParaRPr lang="en-US" dirty="0"/>
                    </a:p>
                  </a:txBody>
                  <a:tcPr/>
                </a:tc>
                <a:tc>
                  <a:txBody>
                    <a:bodyPr/>
                    <a:lstStyle/>
                    <a:p>
                      <a:r>
                        <a:rPr lang="en-US" dirty="0" smtClean="0"/>
                        <a:t>Purpose</a:t>
                      </a:r>
                      <a:endParaRPr lang="en-US" dirty="0"/>
                    </a:p>
                  </a:txBody>
                  <a:tcPr/>
                </a:tc>
                <a:tc>
                  <a:txBody>
                    <a:bodyPr/>
                    <a:lstStyle/>
                    <a:p>
                      <a:r>
                        <a:rPr lang="en-US" dirty="0" smtClean="0"/>
                        <a:t>Example</a:t>
                      </a:r>
                      <a:endParaRPr lang="en-US" dirty="0"/>
                    </a:p>
                  </a:txBody>
                  <a:tcPr/>
                </a:tc>
              </a:tr>
              <a:tr h="370840">
                <a:tc>
                  <a:txBody>
                    <a:bodyPr/>
                    <a:lstStyle/>
                    <a:p>
                      <a:r>
                        <a:rPr lang="en-US" dirty="0" smtClean="0"/>
                        <a:t>Preprints (either working papers or submitted</a:t>
                      </a:r>
                      <a:r>
                        <a:rPr lang="en-US" baseline="0" dirty="0" smtClean="0"/>
                        <a:t> </a:t>
                      </a:r>
                      <a:r>
                        <a:rPr lang="en-US" baseline="0" dirty="0" err="1" smtClean="0"/>
                        <a:t>manscripts</a:t>
                      </a:r>
                      <a:r>
                        <a:rPr lang="en-US" baseline="0" dirty="0" smtClean="0"/>
                        <a:t>)</a:t>
                      </a:r>
                      <a:endParaRPr lang="en-US" dirty="0"/>
                    </a:p>
                  </a:txBody>
                  <a:tcPr/>
                </a:tc>
                <a:tc>
                  <a:txBody>
                    <a:bodyPr/>
                    <a:lstStyle/>
                    <a:p>
                      <a:r>
                        <a:rPr lang="en-US" dirty="0" smtClean="0"/>
                        <a:t>Before submission</a:t>
                      </a:r>
                      <a:r>
                        <a:rPr lang="en-US" baseline="0" dirty="0" smtClean="0"/>
                        <a:t> to journal</a:t>
                      </a:r>
                      <a:endParaRPr lang="en-US" dirty="0"/>
                    </a:p>
                  </a:txBody>
                  <a:tcPr/>
                </a:tc>
                <a:tc>
                  <a:txBody>
                    <a:bodyPr/>
                    <a:lstStyle/>
                    <a:p>
                      <a:r>
                        <a:rPr lang="en-US" dirty="0" smtClean="0"/>
                        <a:t>Speed up scientific communication</a:t>
                      </a:r>
                      <a:endParaRPr lang="en-US" dirty="0"/>
                    </a:p>
                  </a:txBody>
                  <a:tcPr/>
                </a:tc>
                <a:tc>
                  <a:txBody>
                    <a:bodyPr/>
                    <a:lstStyle/>
                    <a:p>
                      <a:r>
                        <a:rPr lang="en-US" dirty="0" smtClean="0"/>
                        <a:t>Typical subject repositories</a:t>
                      </a:r>
                      <a:r>
                        <a:rPr lang="en-US" baseline="0" dirty="0" smtClean="0"/>
                        <a:t> </a:t>
                      </a:r>
                      <a:r>
                        <a:rPr lang="en-US" baseline="0" dirty="0" err="1" smtClean="0"/>
                        <a:t>eg</a:t>
                      </a:r>
                      <a:r>
                        <a:rPr lang="en-US" baseline="0" dirty="0" smtClean="0"/>
                        <a:t>. </a:t>
                      </a:r>
                      <a:r>
                        <a:rPr lang="en-US" dirty="0" err="1" smtClean="0"/>
                        <a:t>Arxiv</a:t>
                      </a:r>
                      <a:endParaRPr lang="en-US" dirty="0"/>
                    </a:p>
                  </a:txBody>
                  <a:tcPr/>
                </a:tc>
              </a:tr>
              <a:tr h="370840">
                <a:tc>
                  <a:txBody>
                    <a:bodyPr/>
                    <a:lstStyle/>
                    <a:p>
                      <a:r>
                        <a:rPr lang="en-US" baseline="0" dirty="0" smtClean="0"/>
                        <a:t>Usually </a:t>
                      </a:r>
                      <a:r>
                        <a:rPr lang="en-US" baseline="0" dirty="0" err="1" smtClean="0"/>
                        <a:t>postprint</a:t>
                      </a:r>
                      <a:r>
                        <a:rPr lang="en-US" baseline="0" dirty="0" smtClean="0"/>
                        <a:t>(Accepted</a:t>
                      </a:r>
                    </a:p>
                    <a:p>
                      <a:r>
                        <a:rPr lang="en-US" baseline="0" dirty="0" smtClean="0"/>
                        <a:t>Manuscript) or final published version if allowed</a:t>
                      </a:r>
                      <a:endParaRPr lang="en-US" dirty="0"/>
                    </a:p>
                  </a:txBody>
                  <a:tcPr/>
                </a:tc>
                <a:tc>
                  <a:txBody>
                    <a:bodyPr/>
                    <a:lstStyle/>
                    <a:p>
                      <a:r>
                        <a:rPr lang="en-US" dirty="0" smtClean="0"/>
                        <a:t>Typically after publication</a:t>
                      </a:r>
                      <a:endParaRPr lang="en-US" dirty="0"/>
                    </a:p>
                  </a:txBody>
                  <a:tcPr/>
                </a:tc>
                <a:tc>
                  <a:txBody>
                    <a:bodyPr/>
                    <a:lstStyle/>
                    <a:p>
                      <a:r>
                        <a:rPr lang="en-US" dirty="0" smtClean="0"/>
                        <a:t>Access</a:t>
                      </a:r>
                      <a:r>
                        <a:rPr lang="en-US" baseline="0" dirty="0" smtClean="0"/>
                        <a:t> for “Scholarly poor”/ Citation advantage</a:t>
                      </a:r>
                      <a:endParaRPr lang="en-US" dirty="0"/>
                    </a:p>
                  </a:txBody>
                  <a:tcPr/>
                </a:tc>
                <a:tc>
                  <a:txBody>
                    <a:bodyPr/>
                    <a:lstStyle/>
                    <a:p>
                      <a:r>
                        <a:rPr lang="en-US" dirty="0" smtClean="0"/>
                        <a:t>Typical IRs</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r>
                        <a:rPr lang="en-SG" dirty="0" smtClean="0"/>
                        <a:t>Usually </a:t>
                      </a:r>
                      <a:r>
                        <a:rPr lang="en-SG" b="0" dirty="0" err="1" smtClean="0"/>
                        <a:t>Postprint</a:t>
                      </a:r>
                      <a:r>
                        <a:rPr lang="en-SG" b="0" dirty="0" smtClean="0"/>
                        <a:t>(</a:t>
                      </a:r>
                      <a:r>
                        <a:rPr lang="en-US" sz="1800" b="0" i="0" u="none" strike="noStrike" kern="1200" baseline="0" dirty="0" smtClean="0">
                          <a:solidFill>
                            <a:schemeClr val="dk1"/>
                          </a:solidFill>
                          <a:latin typeface="+mn-lt"/>
                          <a:ea typeface="+mn-ea"/>
                          <a:cs typeface="+mn-cs"/>
                        </a:rPr>
                        <a:t>Accepted</a:t>
                      </a:r>
                    </a:p>
                    <a:p>
                      <a:r>
                        <a:rPr lang="en-US" sz="1800" b="0" i="0" u="none" strike="noStrike" kern="1200" baseline="0" dirty="0" smtClean="0">
                          <a:solidFill>
                            <a:schemeClr val="dk1"/>
                          </a:solidFill>
                          <a:latin typeface="+mn-lt"/>
                          <a:ea typeface="+mn-ea"/>
                          <a:cs typeface="+mn-cs"/>
                        </a:rPr>
                        <a:t>Manuscript)</a:t>
                      </a:r>
                      <a:r>
                        <a:rPr lang="en-SG" dirty="0" smtClean="0"/>
                        <a:t> or final published version if allowed</a:t>
                      </a:r>
                    </a:p>
                    <a:p>
                      <a:endParaRPr lang="en-US" dirty="0"/>
                    </a:p>
                  </a:txBody>
                  <a:tcPr/>
                </a:tc>
                <a:tc>
                  <a:txBody>
                    <a:bodyPr/>
                    <a:lstStyle/>
                    <a:p>
                      <a:r>
                        <a:rPr lang="en-US" dirty="0" smtClean="0"/>
                        <a:t>On paper acceptance</a:t>
                      </a:r>
                      <a:endParaRPr lang="en-US" dirty="0"/>
                    </a:p>
                  </a:txBody>
                  <a:tcPr/>
                </a:tc>
                <a:tc>
                  <a:txBody>
                    <a:bodyPr/>
                    <a:lstStyle/>
                    <a:p>
                      <a:r>
                        <a:rPr lang="en-SG" dirty="0" smtClean="0"/>
                        <a:t>Weaken traditional publishing models to universal</a:t>
                      </a:r>
                      <a:r>
                        <a:rPr lang="en-SG" baseline="0" dirty="0" smtClean="0"/>
                        <a:t> Green OA </a:t>
                      </a:r>
                      <a:r>
                        <a:rPr lang="en-SG" dirty="0" smtClean="0"/>
                        <a:t>leverage a favourable transition to “Fair Gold” (</a:t>
                      </a:r>
                      <a:r>
                        <a:rPr lang="en-SG" dirty="0" err="1" smtClean="0"/>
                        <a:t>Hanard</a:t>
                      </a:r>
                      <a:r>
                        <a:rPr lang="en-SG" dirty="0" smtClean="0"/>
                        <a:t>)</a:t>
                      </a:r>
                    </a:p>
                    <a:p>
                      <a:endParaRPr lang="en-US" dirty="0"/>
                    </a:p>
                  </a:txBody>
                  <a:tcPr/>
                </a:tc>
                <a:tc>
                  <a:txBody>
                    <a:bodyPr/>
                    <a:lstStyle/>
                    <a:p>
                      <a:r>
                        <a:rPr lang="en-US" dirty="0" smtClean="0"/>
                        <a:t>immediate-deposit/optional-access, ID/OA</a:t>
                      </a:r>
                      <a:r>
                        <a:rPr lang="en-US" baseline="0" dirty="0" smtClean="0"/>
                        <a:t> mandates – </a:t>
                      </a:r>
                      <a:r>
                        <a:rPr lang="en-US" baseline="0" dirty="0" err="1" smtClean="0"/>
                        <a:t>eg</a:t>
                      </a:r>
                      <a:r>
                        <a:rPr lang="en-US" baseline="0" dirty="0" smtClean="0"/>
                        <a:t> </a:t>
                      </a:r>
                      <a:r>
                        <a:rPr lang="en-US" sz="1800" b="0" i="1" kern="1200" dirty="0" smtClean="0">
                          <a:solidFill>
                            <a:schemeClr val="dk1"/>
                          </a:solidFill>
                          <a:effectLst/>
                          <a:latin typeface="+mn-lt"/>
                          <a:ea typeface="+mn-ea"/>
                          <a:cs typeface="+mn-cs"/>
                        </a:rPr>
                        <a:t>Liège Mandate</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Preprints/working</a:t>
                      </a:r>
                      <a:r>
                        <a:rPr lang="en-US" baseline="0" dirty="0" smtClean="0"/>
                        <a:t> papers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Before submission</a:t>
                      </a:r>
                      <a:r>
                        <a:rPr lang="en-US" baseline="0" dirty="0" smtClean="0"/>
                        <a:t> to journal</a:t>
                      </a:r>
                      <a:endParaRPr lang="en-US" dirty="0" smtClean="0"/>
                    </a:p>
                    <a:p>
                      <a:endParaRPr lang="en-US" dirty="0"/>
                    </a:p>
                  </a:txBody>
                  <a:tcPr/>
                </a:tc>
                <a:tc>
                  <a:txBody>
                    <a:bodyPr/>
                    <a:lstStyle/>
                    <a:p>
                      <a:r>
                        <a:rPr lang="en-SG" dirty="0" smtClean="0"/>
                        <a:t>Disrupt traditional publishing models recapture &amp; compete scholarly </a:t>
                      </a:r>
                      <a:r>
                        <a:rPr lang="en-SG" dirty="0" err="1" smtClean="0"/>
                        <a:t>comm</a:t>
                      </a:r>
                      <a:r>
                        <a:rPr lang="en-SG" dirty="0" smtClean="0"/>
                        <a:t> infrastructure </a:t>
                      </a:r>
                      <a:endParaRPr lang="en-US" dirty="0"/>
                    </a:p>
                  </a:txBody>
                  <a:tcPr/>
                </a:tc>
                <a:tc>
                  <a:txBody>
                    <a:bodyPr/>
                    <a:lstStyle/>
                    <a:p>
                      <a:r>
                        <a:rPr lang="en-US" dirty="0" smtClean="0"/>
                        <a:t>Overlay journals and repositories </a:t>
                      </a:r>
                      <a:r>
                        <a:rPr lang="en-US" dirty="0" err="1" smtClean="0"/>
                        <a:t>eg</a:t>
                      </a:r>
                      <a:r>
                        <a:rPr lang="en-US" dirty="0" smtClean="0"/>
                        <a:t> </a:t>
                      </a:r>
                      <a:r>
                        <a:rPr lang="en-US" sz="1800" b="0" i="0" kern="1200" dirty="0" smtClean="0">
                          <a:solidFill>
                            <a:schemeClr val="dk1"/>
                          </a:solidFill>
                          <a:effectLst/>
                          <a:latin typeface="+mn-lt"/>
                          <a:ea typeface="+mn-ea"/>
                          <a:cs typeface="+mn-cs"/>
                        </a:rPr>
                        <a:t>Discrete Analysis</a:t>
                      </a:r>
                      <a:endParaRPr lang="en-US" dirty="0"/>
                    </a:p>
                  </a:txBody>
                  <a:tcPr/>
                </a:tc>
              </a:tr>
            </a:tbl>
          </a:graphicData>
        </a:graphic>
      </p:graphicFrame>
    </p:spTree>
    <p:extLst>
      <p:ext uri="{BB962C8B-B14F-4D97-AF65-F5344CB8AC3E}">
        <p14:creationId xmlns:p14="http://schemas.microsoft.com/office/powerpoint/2010/main" val="312019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69156" y="889794"/>
            <a:ext cx="9213569" cy="5182633"/>
          </a:xfrm>
          <a:prstGeom prst="rect">
            <a:avLst/>
          </a:prstGeom>
        </p:spPr>
      </p:pic>
    </p:spTree>
    <p:extLst>
      <p:ext uri="{BB962C8B-B14F-4D97-AF65-F5344CB8AC3E}">
        <p14:creationId xmlns:p14="http://schemas.microsoft.com/office/powerpoint/2010/main" val="3008882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situation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Ref – research excellence framework</a:t>
            </a:r>
          </a:p>
          <a:p>
            <a:pPr marL="0" indent="0">
              <a:buNone/>
            </a:pPr>
            <a:endParaRPr lang="en-US" dirty="0"/>
          </a:p>
          <a:p>
            <a:pPr>
              <a:buFontTx/>
              <a:buChar char="-"/>
            </a:pPr>
            <a:r>
              <a:rPr lang="en-US" dirty="0" smtClean="0">
                <a:hlinkClick r:id="rId2"/>
              </a:rPr>
              <a:t>http</a:t>
            </a:r>
            <a:r>
              <a:rPr lang="en-US" dirty="0">
                <a:hlinkClick r:id="rId2"/>
              </a:rPr>
              <a:t>://www.hefce.ac.uk/rsrch/oa/FAQ</a:t>
            </a:r>
            <a:r>
              <a:rPr lang="en-US" dirty="0" smtClean="0">
                <a:hlinkClick r:id="rId2"/>
              </a:rPr>
              <a:t>/</a:t>
            </a:r>
            <a:endParaRPr lang="en-US" dirty="0" smtClean="0"/>
          </a:p>
          <a:p>
            <a:pPr>
              <a:buFontTx/>
              <a:buChar char="-"/>
            </a:pPr>
            <a:endParaRPr lang="en-US" dirty="0" smtClean="0"/>
          </a:p>
          <a:p>
            <a:pPr>
              <a:buFontTx/>
              <a:buChar char="-"/>
            </a:pPr>
            <a:r>
              <a:rPr lang="en-SG" dirty="0"/>
              <a:t>The policy states that, to be eligible for submission to the next REF, authors’ final peer-reviewed manuscripts must have been deposited in an </a:t>
            </a:r>
            <a:r>
              <a:rPr lang="en-SG" b="1" dirty="0">
                <a:solidFill>
                  <a:srgbClr val="FF0000"/>
                </a:solidFill>
              </a:rPr>
              <a:t>institutional or subject repository</a:t>
            </a:r>
            <a:r>
              <a:rPr lang="en-SG" dirty="0"/>
              <a:t>. Deposited material should be discoverable, and free to read and download, for anyone with an internet connection. </a:t>
            </a:r>
            <a:endParaRPr lang="en-US" dirty="0"/>
          </a:p>
          <a:p>
            <a:pPr>
              <a:buFontTx/>
              <a:buChar char="-"/>
            </a:pPr>
            <a:endParaRPr lang="en-SG" dirty="0" smtClean="0"/>
          </a:p>
          <a:p>
            <a:pPr>
              <a:buFontTx/>
              <a:buChar char="-"/>
            </a:pPr>
            <a:r>
              <a:rPr lang="en-SG" dirty="0" smtClean="0"/>
              <a:t>The </a:t>
            </a:r>
            <a:r>
              <a:rPr lang="en-SG" dirty="0"/>
              <a:t>policy now states that outputs accepted from </a:t>
            </a:r>
            <a:r>
              <a:rPr lang="en-SG" b="1" dirty="0">
                <a:solidFill>
                  <a:srgbClr val="FF0000"/>
                </a:solidFill>
              </a:rPr>
              <a:t>1 April 2016 </a:t>
            </a:r>
            <a:r>
              <a:rPr lang="en-SG" dirty="0"/>
              <a:t>onwards can be deposited in a repository at any point between acceptance and up to three months after the date of publication.</a:t>
            </a:r>
            <a:r>
              <a:rPr lang="en-SG" u="sng" baseline="30000" dirty="0">
                <a:hlinkClick r:id="rId3"/>
              </a:rPr>
              <a:t>1</a:t>
            </a:r>
            <a:endParaRPr lang="en-US" dirty="0"/>
          </a:p>
        </p:txBody>
      </p:sp>
    </p:spTree>
    <p:extLst>
      <p:ext uri="{BB962C8B-B14F-4D97-AF65-F5344CB8AC3E}">
        <p14:creationId xmlns:p14="http://schemas.microsoft.com/office/powerpoint/2010/main" val="1737379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996507" y="914400"/>
            <a:ext cx="6960168" cy="4661694"/>
          </a:xfrm>
          <a:prstGeom prst="rect">
            <a:avLst/>
          </a:prstGeom>
        </p:spPr>
      </p:pic>
    </p:spTree>
    <p:extLst>
      <p:ext uri="{BB962C8B-B14F-4D97-AF65-F5344CB8AC3E}">
        <p14:creationId xmlns:p14="http://schemas.microsoft.com/office/powerpoint/2010/main" val="1126383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Mandates worldwide</a:t>
            </a:r>
            <a:endParaRPr lang="en-US" dirty="0"/>
          </a:p>
        </p:txBody>
      </p:sp>
      <p:pic>
        <p:nvPicPr>
          <p:cNvPr id="4" name="Content Placeholder 3"/>
          <p:cNvPicPr>
            <a:picLocks noGrp="1" noChangeAspect="1"/>
          </p:cNvPicPr>
          <p:nvPr>
            <p:ph idx="1"/>
          </p:nvPr>
        </p:nvPicPr>
        <p:blipFill>
          <a:blip r:embed="rId3"/>
          <a:stretch>
            <a:fillRect/>
          </a:stretch>
        </p:blipFill>
        <p:spPr>
          <a:xfrm>
            <a:off x="2971800" y="1690688"/>
            <a:ext cx="5895975" cy="4205423"/>
          </a:xfrm>
          <a:prstGeom prst="rect">
            <a:avLst/>
          </a:prstGeom>
        </p:spPr>
      </p:pic>
      <p:sp>
        <p:nvSpPr>
          <p:cNvPr id="5" name="Rectangle 4"/>
          <p:cNvSpPr/>
          <p:nvPr/>
        </p:nvSpPr>
        <p:spPr>
          <a:xfrm>
            <a:off x="7282877" y="5896111"/>
            <a:ext cx="4070923" cy="369332"/>
          </a:xfrm>
          <a:prstGeom prst="rect">
            <a:avLst/>
          </a:prstGeom>
        </p:spPr>
        <p:txBody>
          <a:bodyPr wrap="none">
            <a:spAutoFit/>
          </a:bodyPr>
          <a:lstStyle/>
          <a:p>
            <a:r>
              <a:rPr lang="en-US" dirty="0"/>
              <a:t>http://roarmap.eprints.org/dataviz2.html</a:t>
            </a:r>
          </a:p>
        </p:txBody>
      </p:sp>
    </p:spTree>
    <p:extLst>
      <p:ext uri="{BB962C8B-B14F-4D97-AF65-F5344CB8AC3E}">
        <p14:creationId xmlns:p14="http://schemas.microsoft.com/office/powerpoint/2010/main" val="870524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86224"/>
            <a:ext cx="11335582" cy="6347926"/>
          </a:xfrm>
          <a:prstGeom prst="rect">
            <a:avLst/>
          </a:prstGeom>
        </p:spPr>
      </p:pic>
    </p:spTree>
    <p:extLst>
      <p:ext uri="{BB962C8B-B14F-4D97-AF65-F5344CB8AC3E}">
        <p14:creationId xmlns:p14="http://schemas.microsoft.com/office/powerpoint/2010/main" val="2001439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24664" y="257284"/>
            <a:ext cx="2249648" cy="2251946"/>
          </a:xfrm>
          <a:prstGeom prst="rect">
            <a:avLst/>
          </a:prstGeom>
        </p:spPr>
      </p:pic>
      <p:sp>
        <p:nvSpPr>
          <p:cNvPr id="5" name="Rectangle 4"/>
          <p:cNvSpPr/>
          <p:nvPr/>
        </p:nvSpPr>
        <p:spPr>
          <a:xfrm>
            <a:off x="4152900" y="939570"/>
            <a:ext cx="6096000" cy="1569660"/>
          </a:xfrm>
          <a:prstGeom prst="rect">
            <a:avLst/>
          </a:prstGeom>
          <a:ln>
            <a:solidFill>
              <a:schemeClr val="accent1">
                <a:shade val="50000"/>
              </a:schemeClr>
            </a:solidFill>
          </a:ln>
        </p:spPr>
        <p:txBody>
          <a:bodyPr>
            <a:spAutoFit/>
          </a:bodyPr>
          <a:lstStyle/>
          <a:p>
            <a:r>
              <a:rPr lang="en-SG" sz="2400" dirty="0" smtClean="0"/>
              <a:t>“The </a:t>
            </a:r>
            <a:r>
              <a:rPr lang="en-SG" sz="2400" dirty="0"/>
              <a:t>Institutional Repository (IR) is obsolete. Its flawed foundation cannot be repaired. </a:t>
            </a:r>
            <a:r>
              <a:rPr lang="en-SG" sz="2400" b="1" dirty="0"/>
              <a:t>The IR must be phased out</a:t>
            </a:r>
            <a:r>
              <a:rPr lang="en-SG" sz="2400" dirty="0"/>
              <a:t> and replaced with viable </a:t>
            </a:r>
            <a:r>
              <a:rPr lang="en-SG" sz="2400" dirty="0" smtClean="0"/>
              <a:t>alternatives”</a:t>
            </a:r>
            <a:endParaRPr lang="en-US" sz="2400" dirty="0"/>
          </a:p>
        </p:txBody>
      </p:sp>
      <p:sp>
        <p:nvSpPr>
          <p:cNvPr id="6" name="Rectangle 5"/>
          <p:cNvSpPr/>
          <p:nvPr/>
        </p:nvSpPr>
        <p:spPr>
          <a:xfrm>
            <a:off x="762873" y="2854112"/>
            <a:ext cx="2687531" cy="523220"/>
          </a:xfrm>
          <a:prstGeom prst="rect">
            <a:avLst/>
          </a:prstGeom>
        </p:spPr>
        <p:txBody>
          <a:bodyPr wrap="none">
            <a:spAutoFit/>
          </a:bodyPr>
          <a:lstStyle/>
          <a:p>
            <a:r>
              <a:rPr lang="en-US" sz="2800" dirty="0"/>
              <a:t>Eric Van de </a:t>
            </a:r>
            <a:r>
              <a:rPr lang="en-US" sz="2800" dirty="0" err="1"/>
              <a:t>Velde</a:t>
            </a:r>
            <a:endParaRPr lang="en-US" sz="2800" dirty="0"/>
          </a:p>
        </p:txBody>
      </p:sp>
      <p:pic>
        <p:nvPicPr>
          <p:cNvPr id="7" name="Picture 6"/>
          <p:cNvPicPr>
            <a:picLocks noChangeAspect="1"/>
          </p:cNvPicPr>
          <p:nvPr/>
        </p:nvPicPr>
        <p:blipFill>
          <a:blip r:embed="rId4"/>
          <a:stretch>
            <a:fillRect/>
          </a:stretch>
        </p:blipFill>
        <p:spPr>
          <a:xfrm>
            <a:off x="996227" y="3709959"/>
            <a:ext cx="2106521" cy="2025059"/>
          </a:xfrm>
          <a:prstGeom prst="rect">
            <a:avLst/>
          </a:prstGeom>
        </p:spPr>
      </p:pic>
      <p:sp>
        <p:nvSpPr>
          <p:cNvPr id="8" name="Rectangle 7"/>
          <p:cNvSpPr/>
          <p:nvPr/>
        </p:nvSpPr>
        <p:spPr>
          <a:xfrm>
            <a:off x="819073" y="5989028"/>
            <a:ext cx="2575129" cy="523220"/>
          </a:xfrm>
          <a:prstGeom prst="rect">
            <a:avLst/>
          </a:prstGeom>
        </p:spPr>
        <p:txBody>
          <a:bodyPr wrap="none">
            <a:spAutoFit/>
          </a:bodyPr>
          <a:lstStyle/>
          <a:p>
            <a:r>
              <a:rPr lang="en-US" sz="2800" dirty="0"/>
              <a:t>Richard </a:t>
            </a:r>
            <a:r>
              <a:rPr lang="en-US" sz="2800" dirty="0" err="1" smtClean="0"/>
              <a:t>Poynder</a:t>
            </a:r>
            <a:endParaRPr lang="en-US" sz="2800" dirty="0"/>
          </a:p>
        </p:txBody>
      </p:sp>
      <p:sp>
        <p:nvSpPr>
          <p:cNvPr id="9" name="Rectangle 8"/>
          <p:cNvSpPr/>
          <p:nvPr/>
        </p:nvSpPr>
        <p:spPr>
          <a:xfrm>
            <a:off x="4152900" y="3198995"/>
            <a:ext cx="6096000" cy="3046988"/>
          </a:xfrm>
          <a:prstGeom prst="rect">
            <a:avLst/>
          </a:prstGeom>
          <a:ln>
            <a:solidFill>
              <a:schemeClr val="accent1">
                <a:shade val="50000"/>
              </a:schemeClr>
            </a:solidFill>
          </a:ln>
        </p:spPr>
        <p:txBody>
          <a:bodyPr>
            <a:spAutoFit/>
          </a:bodyPr>
          <a:lstStyle/>
          <a:p>
            <a:r>
              <a:rPr lang="en-SG" sz="2400" dirty="0" smtClean="0"/>
              <a:t>“So </a:t>
            </a:r>
            <a:r>
              <a:rPr lang="en-SG" sz="2400" dirty="0"/>
              <a:t>while the OA movement may now appear unstoppable there is a growing sense that both </a:t>
            </a:r>
            <a:r>
              <a:rPr lang="en-SG" sz="2400" b="1" dirty="0"/>
              <a:t>the institutional repository and green OA have lost their way</a:t>
            </a:r>
            <a:r>
              <a:rPr lang="en-SG" sz="2400" dirty="0"/>
              <a:t>. It is not hard to see why. Not only are most researchers unwilling to self-archive their </a:t>
            </a:r>
            <a:r>
              <a:rPr lang="en-SG" sz="2400" dirty="0" smtClean="0"/>
              <a:t>papers ….. despite </a:t>
            </a:r>
            <a:r>
              <a:rPr lang="en-SG" sz="2400" dirty="0"/>
              <a:t>a flood of OA mandates being introduced by funders and institutions, most IRs remain half empty. </a:t>
            </a:r>
            <a:r>
              <a:rPr lang="en-SG" sz="2400" dirty="0" smtClean="0"/>
              <a:t>“</a:t>
            </a:r>
            <a:endParaRPr lang="en-SG" sz="2400" dirty="0"/>
          </a:p>
        </p:txBody>
      </p:sp>
    </p:spTree>
    <p:extLst>
      <p:ext uri="{BB962C8B-B14F-4D97-AF65-F5344CB8AC3E}">
        <p14:creationId xmlns:p14="http://schemas.microsoft.com/office/powerpoint/2010/main" val="3396389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3211</TotalTime>
  <Words>1409</Words>
  <Application>Microsoft Office PowerPoint</Application>
  <PresentationFormat>Widescreen</PresentationFormat>
  <Paragraphs>233</Paragraphs>
  <Slides>38</Slides>
  <Notes>21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 Making scholarly communication great again. </vt:lpstr>
      <vt:lpstr>PowerPoint Presentation</vt:lpstr>
      <vt:lpstr>PowerPoint Presentation</vt:lpstr>
      <vt:lpstr>PowerPoint Presentation</vt:lpstr>
      <vt:lpstr>UK situation</vt:lpstr>
      <vt:lpstr>PowerPoint Presentation</vt:lpstr>
      <vt:lpstr>Mandates worldwide</vt:lpstr>
      <vt:lpstr>PowerPoint Presentation</vt:lpstr>
      <vt:lpstr>PowerPoint Presentation</vt:lpstr>
      <vt:lpstr>Rumors of IR’s death are not new</vt:lpstr>
      <vt:lpstr>Elsevier snaps up SSRN!</vt:lpstr>
      <vt:lpstr>The rise of subject repositories?</vt:lpstr>
      <vt:lpstr>Competition from ResearchGate/Academia.edu </vt:lpstr>
      <vt:lpstr>Uncertain future</vt:lpstr>
      <vt:lpstr>There is competition! </vt:lpstr>
      <vt:lpstr>IRs do not contribute a big share?</vt:lpstr>
      <vt:lpstr>IRs do not contribute a big share?</vt:lpstr>
      <vt:lpstr>Why not IRs?</vt:lpstr>
      <vt:lpstr>Strengths of subject repositories</vt:lpstr>
      <vt:lpstr>Strengths of academic social networking sites like researchgate</vt:lpstr>
      <vt:lpstr>PowerPoint Presentation</vt:lpstr>
      <vt:lpstr>Interoperability = Size matters not</vt:lpstr>
      <vt:lpstr>PowerPoint Presentation</vt:lpstr>
      <vt:lpstr>PowerPoint Presentation</vt:lpstr>
      <vt:lpstr>PowerPoint Presentation</vt:lpstr>
      <vt:lpstr>Other futures for IRS</vt:lpstr>
      <vt:lpstr>PowerPoint Presentation</vt:lpstr>
      <vt:lpstr>PowerPoint Presentation</vt:lpstr>
      <vt:lpstr>Integration with University publication management system</vt:lpstr>
      <vt:lpstr>Competition or complement? </vt:lpstr>
      <vt:lpstr>Integration with publishers (I)</vt:lpstr>
      <vt:lpstr>PowerPoint Presentation</vt:lpstr>
      <vt:lpstr>PowerPoint Presentation</vt:lpstr>
      <vt:lpstr>Perfectly interoperable world </vt:lpstr>
      <vt:lpstr>PowerPoint Presentation</vt:lpstr>
      <vt:lpstr>aarontay</vt:lpstr>
      <vt:lpstr>References</vt:lpstr>
      <vt:lpstr>Self archiving of papers but of what and why?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scholarly communication great again.</dc:title>
  <dc:creator>Aaron TAY Chee Hsien</dc:creator>
  <cp:lastModifiedBy>Aaron TAY Chee Hsien</cp:lastModifiedBy>
  <cp:revision>108</cp:revision>
  <dcterms:created xsi:type="dcterms:W3CDTF">2016-10-18T13:04:43Z</dcterms:created>
  <dcterms:modified xsi:type="dcterms:W3CDTF">2016-10-26T15:38:20Z</dcterms:modified>
</cp:coreProperties>
</file>